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9" r:id="rId2"/>
    <p:sldId id="263" r:id="rId3"/>
    <p:sldId id="264" r:id="rId4"/>
    <p:sldId id="260" r:id="rId5"/>
    <p:sldId id="262" r:id="rId6"/>
    <p:sldId id="265" r:id="rId7"/>
    <p:sldId id="266" r:id="rId8"/>
  </p:sldIdLst>
  <p:sldSz cx="12192000" cy="6858000"/>
  <p:notesSz cx="6669088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60" y="-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378F7E-72B4-4C9F-B6E5-6F7726795AB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E58DED-8627-470C-9652-BE154C3CA06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0511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2AEF3-3D5E-4AA5-A6F2-C55D216E2FB5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777607" y="9430091"/>
            <a:ext cx="2889938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C02BBE-0916-4D3F-BEEA-FD5CF4E205D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47017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Zástupný symbol pro poznámky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cs-CZ" altLang="cs-CZ" smtClean="0"/>
          </a:p>
        </p:txBody>
      </p:sp>
      <p:sp>
        <p:nvSpPr>
          <p:cNvPr id="512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E738AD5B-B732-437C-A3A7-713CA3EA6086}" type="slidenum">
              <a:rPr lang="cs-CZ" altLang="cs-CZ" smtClean="0">
                <a:latin typeface="Times New Roman" panose="02020603050405020304" pitchFamily="18" charset="0"/>
              </a:rPr>
              <a:pPr/>
              <a:t>1</a:t>
            </a:fld>
            <a:endParaRPr lang="cs-CZ" altLang="cs-CZ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77333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251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184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9807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6601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7942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09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856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94817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6576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4179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2471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029EB-BE35-482F-98F7-07876769A8C6}" type="datetimeFigureOut">
              <a:rPr lang="cs-CZ" smtClean="0"/>
              <a:t>22.11.2019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EBC8C8-C63C-4611-B04B-416C1E8C9A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926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424113" y="764087"/>
            <a:ext cx="7200900" cy="1945775"/>
          </a:xfrm>
        </p:spPr>
        <p:txBody>
          <a:bodyPr>
            <a:normAutofit fontScale="90000"/>
          </a:bodyPr>
          <a:lstStyle/>
          <a:p>
            <a:r>
              <a:rPr lang="cs-CZ" altLang="cs-CZ" b="1" dirty="0" smtClean="0"/>
              <a:t>ISBN v praxi SK ČR </a:t>
            </a:r>
            <a:r>
              <a:rPr lang="cs-CZ" altLang="cs-CZ" sz="5400" b="1" dirty="0" smtClean="0"/>
              <a:t/>
            </a:r>
            <a:br>
              <a:rPr lang="cs-CZ" altLang="cs-CZ" sz="5400" b="1" dirty="0" smtClean="0"/>
            </a:br>
            <a:r>
              <a:rPr lang="cs-CZ" altLang="cs-CZ" sz="36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cs-CZ" altLang="cs-CZ" sz="4000" dirty="0">
                <a:latin typeface="Arial Black" panose="020B0A04020102020204" pitchFamily="34" charset="0"/>
              </a:rPr>
              <a:t/>
            </a:r>
            <a:br>
              <a:rPr lang="cs-CZ" altLang="cs-CZ" sz="4000" dirty="0">
                <a:latin typeface="Arial Black" panose="020B0A04020102020204" pitchFamily="34" charset="0"/>
              </a:rPr>
            </a:br>
            <a:endParaRPr lang="cs-CZ" altLang="cs-CZ" sz="4800" dirty="0">
              <a:latin typeface="Arial Black" panose="020B0A04020102020204" pitchFamily="34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62546" y="3284537"/>
            <a:ext cx="8460510" cy="2774517"/>
          </a:xfrm>
        </p:spPr>
        <p:txBody>
          <a:bodyPr rtlCol="0">
            <a:normAutofit fontScale="92500" lnSpcReduction="10000"/>
          </a:bodyPr>
          <a:lstStyle/>
          <a:p>
            <a:pPr>
              <a:defRPr/>
            </a:pPr>
            <a:r>
              <a:rPr lang="cs-CZ" altLang="cs-CZ" sz="3600" dirty="0" smtClean="0"/>
              <a:t>Městská </a:t>
            </a:r>
            <a:r>
              <a:rPr lang="cs-CZ" altLang="cs-CZ" sz="3600" dirty="0"/>
              <a:t>knihovna v Praze </a:t>
            </a:r>
            <a:br>
              <a:rPr lang="cs-CZ" altLang="cs-CZ" sz="3600" dirty="0"/>
            </a:br>
            <a:r>
              <a:rPr lang="cs-CZ" altLang="cs-CZ" sz="3600" dirty="0"/>
              <a:t>22. listopadu 2019</a:t>
            </a:r>
            <a:br>
              <a:rPr lang="cs-CZ" altLang="cs-CZ" sz="3600" dirty="0"/>
            </a:br>
            <a:endParaRPr lang="cs-CZ" altLang="cs-CZ" sz="3600" dirty="0" smtClean="0"/>
          </a:p>
          <a:p>
            <a:pPr>
              <a:defRPr/>
            </a:pPr>
            <a:r>
              <a:rPr lang="cs-CZ" altLang="cs-CZ" dirty="0" smtClean="0"/>
              <a:t>PhDr</a:t>
            </a:r>
            <a:r>
              <a:rPr lang="cs-CZ" altLang="cs-CZ" dirty="0"/>
              <a:t>. Eva </a:t>
            </a:r>
            <a:r>
              <a:rPr lang="cs-CZ" altLang="cs-CZ" dirty="0" smtClean="0"/>
              <a:t>Svobodová</a:t>
            </a:r>
          </a:p>
          <a:p>
            <a:pPr>
              <a:defRPr/>
            </a:pPr>
            <a:r>
              <a:rPr lang="cs-CZ" altLang="cs-CZ" dirty="0" smtClean="0"/>
              <a:t>Mgr. Jana Militká</a:t>
            </a:r>
          </a:p>
          <a:p>
            <a:pPr>
              <a:defRPr/>
            </a:pPr>
            <a:r>
              <a:rPr lang="cs-CZ" altLang="cs-CZ" dirty="0" smtClean="0"/>
              <a:t> 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/>
              <a:t>Národní knihovna ČR</a:t>
            </a:r>
          </a:p>
          <a:p>
            <a:pPr>
              <a:defRPr/>
            </a:pPr>
            <a:endParaRPr lang="cs-CZ" altLang="cs-CZ" dirty="0" smtClean="0"/>
          </a:p>
        </p:txBody>
      </p:sp>
      <p:pic>
        <p:nvPicPr>
          <p:cNvPr id="4100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113" y="4500563"/>
            <a:ext cx="1435100" cy="844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Obrázek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2925" y="4643942"/>
            <a:ext cx="1927225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528776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dpis 1"/>
          <p:cNvSpPr>
            <a:spLocks noGrp="1"/>
          </p:cNvSpPr>
          <p:nvPr>
            <p:ph type="title"/>
          </p:nvPr>
        </p:nvSpPr>
        <p:spPr>
          <a:xfrm>
            <a:off x="223024" y="200722"/>
            <a:ext cx="11831444" cy="1743812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sz="4200" b="1" dirty="0" smtClean="0"/>
              <a:t>Kdy je příčinou </a:t>
            </a:r>
            <a:r>
              <a:rPr lang="cs-CZ" altLang="cs-CZ" sz="4200" b="1" smtClean="0"/>
              <a:t>duplicity v SK </a:t>
            </a:r>
            <a:r>
              <a:rPr lang="cs-CZ" altLang="cs-CZ" sz="4200" b="1" dirty="0" smtClean="0"/>
              <a:t>ČR „chyba“ ISBN?</a:t>
            </a:r>
            <a:r>
              <a:rPr lang="cs-CZ" altLang="cs-CZ" b="1" dirty="0" smtClean="0"/>
              <a:t/>
            </a:r>
            <a:br>
              <a:rPr lang="cs-CZ" altLang="cs-CZ" b="1" dirty="0" smtClean="0"/>
            </a:br>
            <a:r>
              <a:rPr lang="cs-CZ" altLang="cs-CZ" sz="2700" dirty="0"/>
              <a:t>(testováno při rutinní </a:t>
            </a:r>
            <a:r>
              <a:rPr lang="cs-CZ" altLang="cs-CZ" sz="2700" dirty="0" err="1"/>
              <a:t>deduplikaci</a:t>
            </a:r>
            <a:r>
              <a:rPr lang="cs-CZ" altLang="cs-CZ" sz="2700" dirty="0"/>
              <a:t> v SK </a:t>
            </a:r>
            <a:r>
              <a:rPr lang="cs-CZ" altLang="cs-CZ" sz="2700" dirty="0" smtClean="0"/>
              <a:t>ČR  (září, říjen, listopad)   </a:t>
            </a:r>
            <a:br>
              <a:rPr lang="cs-CZ" altLang="cs-CZ" sz="2700" dirty="0" smtClean="0"/>
            </a:br>
            <a:r>
              <a:rPr lang="cs-CZ" altLang="cs-CZ" sz="2700" dirty="0" smtClean="0"/>
              <a:t> </a:t>
            </a:r>
            <a:r>
              <a:rPr lang="cs-CZ" altLang="cs-CZ" sz="2700" b="1" dirty="0" smtClean="0">
                <a:solidFill>
                  <a:srgbClr val="FF0000"/>
                </a:solidFill>
              </a:rPr>
              <a:t>6896</a:t>
            </a:r>
            <a:r>
              <a:rPr lang="cs-CZ" altLang="cs-CZ" sz="2700" dirty="0" smtClean="0"/>
              <a:t> záznamů (jen české knihy vydané po roce 1990) </a:t>
            </a:r>
            <a:br>
              <a:rPr lang="cs-CZ" altLang="cs-CZ" sz="2700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endParaRPr lang="cs-CZ" altLang="cs-CZ" dirty="0" smtClean="0"/>
          </a:p>
        </p:txBody>
      </p:sp>
      <p:graphicFrame>
        <p:nvGraphicFramePr>
          <p:cNvPr id="6" name="Zástupný symbol pro obsah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4249288"/>
              </p:ext>
            </p:extLst>
          </p:nvPr>
        </p:nvGraphicFramePr>
        <p:xfrm>
          <a:off x="430307" y="1944534"/>
          <a:ext cx="11093824" cy="47142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239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28932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332109">
                  <a:extLst>
                    <a:ext uri="{9D8B030D-6E8A-4147-A177-3AD203B41FA5}">
                      <a16:colId xmlns:a16="http://schemas.microsoft.com/office/drawing/2014/main" xmlns="" val="1755583474"/>
                    </a:ext>
                  </a:extLst>
                </a:gridCol>
              </a:tblGrid>
              <a:tr h="428569">
                <a:tc>
                  <a:txBody>
                    <a:bodyPr/>
                    <a:lstStyle/>
                    <a:p>
                      <a:pPr algn="ctr"/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18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Chyba  v záznamu</a:t>
                      </a:r>
                      <a:endParaRPr lang="cs-CZ" sz="2200" dirty="0"/>
                    </a:p>
                  </a:txBody>
                  <a:tcPr marT="45715" marB="4571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572</a:t>
                      </a:r>
                      <a:endParaRPr lang="cs-CZ" sz="2200" dirty="0"/>
                    </a:p>
                  </a:txBody>
                  <a:tcPr marT="45715" marB="4571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rgbClr val="FF0000"/>
                          </a:solidFill>
                        </a:rPr>
                        <a:t>8.3 %  z 6896 záznamů</a:t>
                      </a:r>
                      <a:endParaRPr lang="cs-CZ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5" marB="45715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ISBN patří</a:t>
                      </a:r>
                      <a:r>
                        <a:rPr lang="cs-CZ" sz="2200" baseline="0" dirty="0" smtClean="0"/>
                        <a:t> k jinému titulu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66   *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ISBN patří</a:t>
                      </a:r>
                      <a:r>
                        <a:rPr lang="cs-CZ" sz="2200" baseline="0" dirty="0" smtClean="0"/>
                        <a:t> k dílu / svazku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48   *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ISBN</a:t>
                      </a:r>
                      <a:r>
                        <a:rPr lang="cs-CZ" sz="2200" baseline="0" dirty="0" smtClean="0"/>
                        <a:t> patří jinému vydání (c</a:t>
                      </a:r>
                      <a:r>
                        <a:rPr lang="cs-CZ" sz="2200" dirty="0" smtClean="0"/>
                        <a:t>hybně rok)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96   *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ISBN</a:t>
                      </a:r>
                      <a:r>
                        <a:rPr lang="cs-CZ" sz="2200" baseline="0" dirty="0" smtClean="0"/>
                        <a:t> patří jinému vydání (c</a:t>
                      </a:r>
                      <a:r>
                        <a:rPr lang="cs-CZ" sz="2200" dirty="0" smtClean="0"/>
                        <a:t>hybně pořadí vyd.)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33   *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Překlep v ISBN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91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2200" dirty="0" smtClean="0"/>
                        <a:t>ISBN v záznamu nebylo uvedeno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238</a:t>
                      </a:r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tc>
                  <a:txBody>
                    <a:bodyPr/>
                    <a:lstStyle/>
                    <a:p>
                      <a:endParaRPr lang="cs-CZ" sz="2200" dirty="0"/>
                    </a:p>
                  </a:txBody>
                  <a:tcPr marT="45715" marB="45715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Chyba u nakladatele (dupl. přidělené ISBN apod.)</a:t>
                      </a:r>
                      <a:endParaRPr lang="cs-CZ" sz="2200" dirty="0"/>
                    </a:p>
                  </a:txBody>
                  <a:tcPr marT="45715" marB="4571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273</a:t>
                      </a:r>
                      <a:endParaRPr lang="cs-CZ" sz="2200" dirty="0"/>
                    </a:p>
                  </a:txBody>
                  <a:tcPr marT="45715" marB="4571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rgbClr val="FF0000"/>
                          </a:solidFill>
                        </a:rPr>
                        <a:t>4 % z 6896 záznamů</a:t>
                      </a:r>
                      <a:endParaRPr lang="cs-CZ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5" marB="45715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28569"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CELKEM  PŘÍPADŮ </a:t>
                      </a:r>
                      <a:endParaRPr lang="cs-CZ" sz="2200" dirty="0"/>
                    </a:p>
                  </a:txBody>
                  <a:tcPr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dirty="0" smtClean="0"/>
                        <a:t>845</a:t>
                      </a:r>
                      <a:endParaRPr lang="cs-CZ" sz="2200" dirty="0"/>
                    </a:p>
                  </a:txBody>
                  <a:tcPr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cs-CZ" sz="2200" b="1" dirty="0" smtClean="0">
                          <a:solidFill>
                            <a:srgbClr val="FF0000"/>
                          </a:solidFill>
                        </a:rPr>
                        <a:t>12,25 % z 6896 záznamů</a:t>
                      </a:r>
                      <a:endParaRPr lang="cs-CZ" sz="22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15" marB="45715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612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2175" y="365126"/>
            <a:ext cx="10515600" cy="690350"/>
          </a:xfrm>
        </p:spPr>
        <p:txBody>
          <a:bodyPr>
            <a:normAutofit/>
          </a:bodyPr>
          <a:lstStyle/>
          <a:p>
            <a:r>
              <a:rPr lang="cs-CZ" sz="3800" b="1" dirty="0" smtClean="0"/>
              <a:t>Je chybně </a:t>
            </a:r>
            <a:r>
              <a:rPr lang="cs-CZ" sz="3800" b="1" dirty="0"/>
              <a:t>I</a:t>
            </a:r>
            <a:r>
              <a:rPr lang="cs-CZ" sz="3800" b="1" dirty="0" smtClean="0"/>
              <a:t>SBN  u titulu  nebo titul u ISBN?</a:t>
            </a:r>
            <a:endParaRPr lang="cs-CZ" sz="3800" b="1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055476"/>
            <a:ext cx="9395247" cy="5382822"/>
          </a:xfrm>
          <a:prstGeom prst="rect">
            <a:avLst/>
          </a:prstGeom>
          <a:ln w="25400">
            <a:solidFill>
              <a:schemeClr val="accent1">
                <a:shade val="50000"/>
              </a:schemeClr>
            </a:solidFill>
          </a:ln>
        </p:spPr>
      </p:pic>
      <p:sp>
        <p:nvSpPr>
          <p:cNvPr id="7" name="Obdélník 6"/>
          <p:cNvSpPr/>
          <p:nvPr/>
        </p:nvSpPr>
        <p:spPr>
          <a:xfrm>
            <a:off x="7464490" y="970384"/>
            <a:ext cx="2612571" cy="737118"/>
          </a:xfrm>
          <a:prstGeom prst="rect">
            <a:avLst/>
          </a:prstGeom>
          <a:noFill/>
          <a:ln w="476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2360645" y="3181739"/>
            <a:ext cx="2034073" cy="354563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2360644" y="4907902"/>
            <a:ext cx="2034073" cy="354563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269945"/>
            <a:ext cx="7383703" cy="4168353"/>
          </a:xfrm>
          <a:prstGeom prst="rect">
            <a:avLst/>
          </a:prstGeom>
          <a:ln w="63500"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418182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63255" y="150313"/>
            <a:ext cx="11699309" cy="576198"/>
          </a:xfrm>
        </p:spPr>
        <p:txBody>
          <a:bodyPr>
            <a:normAutofit fontScale="90000"/>
          </a:bodyPr>
          <a:lstStyle/>
          <a:p>
            <a:r>
              <a:rPr lang="cs-CZ" dirty="0"/>
              <a:t> </a:t>
            </a:r>
            <a:r>
              <a:rPr lang="cs-CZ" b="1" dirty="0" smtClean="0"/>
              <a:t>Reakce na dotazy nebo upozornění na chybu ISBN </a:t>
            </a:r>
            <a:endParaRPr lang="cs-CZ" b="1" dirty="0"/>
          </a:p>
        </p:txBody>
      </p:sp>
      <p:sp>
        <p:nvSpPr>
          <p:cNvPr id="3" name="Zaoblený obdélník 2"/>
          <p:cNvSpPr/>
          <p:nvPr/>
        </p:nvSpPr>
        <p:spPr>
          <a:xfrm>
            <a:off x="363255" y="989557"/>
            <a:ext cx="5461348" cy="274303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dirty="0" smtClean="0"/>
              <a:t>Titul </a:t>
            </a:r>
            <a:r>
              <a:rPr lang="cs-CZ" sz="2400" dirty="0"/>
              <a:t>máme již jen ve skladu pobočky, opravila jsem tedy ISBN podle NK.</a:t>
            </a:r>
          </a:p>
          <a:p>
            <a:r>
              <a:rPr lang="cs-CZ" sz="2400" dirty="0"/>
              <a:t>Chybné záznamy opravujeme, vyhledávat tituly lze i podle ISBN, proto je dobré mít i tyto záznamy v pořádku. Většinou ale opravuji záznamy staršího data.</a:t>
            </a:r>
          </a:p>
        </p:txBody>
      </p:sp>
      <p:sp>
        <p:nvSpPr>
          <p:cNvPr id="4" name="Zaoblený obdélník 3"/>
          <p:cNvSpPr/>
          <p:nvPr/>
        </p:nvSpPr>
        <p:spPr>
          <a:xfrm>
            <a:off x="6175332" y="989557"/>
            <a:ext cx="5561556" cy="2743038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dirty="0" smtClean="0"/>
              <a:t>Děkujeme </a:t>
            </a:r>
            <a:r>
              <a:rPr lang="cs-CZ" sz="2400" dirty="0"/>
              <a:t>za zprávu, určitě budeme rádi, když nás upozorníte na špatné </a:t>
            </a:r>
            <a:r>
              <a:rPr lang="cs-CZ" sz="2400" dirty="0" smtClean="0"/>
              <a:t>ISBN. V </a:t>
            </a:r>
            <a:r>
              <a:rPr lang="cs-CZ" sz="2400" dirty="0"/>
              <a:t>současné době přecházíme na nový knihovní systém a postupně se snažíme opravovat chybná ISBN. U titulu  Když muž miluje muže jsem již chybnou ISBN opravila.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363255" y="3845490"/>
            <a:ext cx="5461348" cy="2868462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300" dirty="0" smtClean="0"/>
              <a:t>Děkujeme </a:t>
            </a:r>
            <a:r>
              <a:rPr lang="cs-CZ" sz="2300" dirty="0"/>
              <a:t>za upozornění, záznam jsme zkontrolovali a opravili podle knihy. Jsme si vědomi, že při zpracování docházelo a i dnes dochází k řadě chyb, ale jsme rádi, že můžeme opravit alespoň ty, o kterých víme, takže se nebráníme a jsme rádi za každé </a:t>
            </a:r>
            <a:r>
              <a:rPr lang="cs-CZ" sz="2300" dirty="0" smtClean="0"/>
              <a:t>upozornění</a:t>
            </a:r>
            <a:r>
              <a:rPr lang="cs-CZ" sz="2300" dirty="0"/>
              <a:t>.</a:t>
            </a:r>
          </a:p>
        </p:txBody>
      </p:sp>
      <p:sp>
        <p:nvSpPr>
          <p:cNvPr id="8" name="Zaoblený obdélník 7"/>
          <p:cNvSpPr/>
          <p:nvPr/>
        </p:nvSpPr>
        <p:spPr>
          <a:xfrm>
            <a:off x="6313118" y="3845490"/>
            <a:ext cx="5423770" cy="271814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400" dirty="0"/>
              <a:t>Vážená paní Vostrá, kolegyně vyřizovala Váš vzkaz. Prosím, jeli to možné, upozornění nám neposílejte. Přínosné to pro nás není.</a:t>
            </a:r>
          </a:p>
        </p:txBody>
      </p:sp>
      <p:sp>
        <p:nvSpPr>
          <p:cNvPr id="5" name="Zaoblený obdélník 4"/>
          <p:cNvSpPr/>
          <p:nvPr/>
        </p:nvSpPr>
        <p:spPr>
          <a:xfrm>
            <a:off x="2080727" y="1614196"/>
            <a:ext cx="7977673" cy="404015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cs-CZ" altLang="cs-CZ" sz="3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Při </a:t>
            </a:r>
            <a:r>
              <a:rPr lang="cs-CZ" altLang="cs-CZ" sz="3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řešení duplicit rozeslali v roce 2019 pracovníci SK ČR 1450 dotazů do přispívajících knihoven </a:t>
            </a:r>
          </a:p>
          <a:p>
            <a:pPr algn="ctr">
              <a:defRPr/>
            </a:pPr>
            <a:r>
              <a:rPr lang="cs-CZ" altLang="cs-CZ" sz="3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1002 dotazů je již </a:t>
            </a:r>
            <a:r>
              <a:rPr lang="cs-CZ" altLang="cs-CZ" sz="3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zodpovězeno a tím </a:t>
            </a:r>
            <a:r>
              <a:rPr lang="cs-CZ" altLang="cs-CZ" sz="3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vyřešeno 1258 </a:t>
            </a:r>
            <a:r>
              <a:rPr lang="cs-CZ" altLang="cs-CZ" sz="34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sporných záznamů</a:t>
            </a:r>
          </a:p>
          <a:p>
            <a:pPr algn="ctr">
              <a:defRPr/>
            </a:pPr>
            <a:r>
              <a:rPr lang="cs-CZ" altLang="cs-CZ" sz="32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(jen část z nich se týká přímo ISBN)</a:t>
            </a:r>
            <a:endParaRPr lang="cs-CZ" altLang="cs-CZ" sz="32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/>
            <a:endParaRPr lang="cs-CZ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9836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dpis 1"/>
          <p:cNvSpPr>
            <a:spLocks noGrp="1"/>
          </p:cNvSpPr>
          <p:nvPr>
            <p:ph type="title"/>
          </p:nvPr>
        </p:nvSpPr>
        <p:spPr>
          <a:xfrm>
            <a:off x="1631950" y="0"/>
            <a:ext cx="8229600" cy="1143000"/>
          </a:xfrm>
        </p:spPr>
        <p:txBody>
          <a:bodyPr/>
          <a:lstStyle/>
          <a:p>
            <a:r>
              <a:rPr lang="cs-CZ" altLang="cs-CZ" b="1" dirty="0" smtClean="0"/>
              <a:t>v roce 2019 </a:t>
            </a:r>
          </a:p>
        </p:txBody>
      </p:sp>
      <p:sp>
        <p:nvSpPr>
          <p:cNvPr id="12291" name="Zástupný symbol pro obsah 2"/>
          <p:cNvSpPr>
            <a:spLocks noGrp="1"/>
          </p:cNvSpPr>
          <p:nvPr>
            <p:ph idx="1"/>
          </p:nvPr>
        </p:nvSpPr>
        <p:spPr>
          <a:xfrm>
            <a:off x="1847850" y="1125538"/>
            <a:ext cx="8362950" cy="5327650"/>
          </a:xfrm>
        </p:spPr>
        <p:txBody>
          <a:bodyPr/>
          <a:lstStyle/>
          <a:p>
            <a:r>
              <a:rPr lang="cs-CZ" altLang="cs-CZ" dirty="0" smtClean="0"/>
              <a:t>Upravili jsme algoritmy pro vytváření </a:t>
            </a:r>
            <a:r>
              <a:rPr lang="cs-CZ" altLang="cs-CZ" dirty="0" err="1" smtClean="0"/>
              <a:t>deduplikačních</a:t>
            </a:r>
            <a:r>
              <a:rPr lang="cs-CZ" altLang="cs-CZ" dirty="0" smtClean="0"/>
              <a:t> klíčů – pro každé jednotlivé ISBN se vytváří samostatný KEY1</a:t>
            </a:r>
          </a:p>
          <a:p>
            <a:r>
              <a:rPr lang="cs-CZ" altLang="cs-CZ" dirty="0" smtClean="0"/>
              <a:t>KEY1 se vytváří  </a:t>
            </a:r>
            <a:r>
              <a:rPr lang="cs-CZ" altLang="cs-CZ" dirty="0"/>
              <a:t>jen pro jednoduché monografie  vydané v ČR  (nikoliv pro vícesvazková díla), samostatný klíč se nevytváří pro ISBN </a:t>
            </a:r>
            <a:r>
              <a:rPr lang="cs-CZ" altLang="cs-CZ" dirty="0" smtClean="0"/>
              <a:t>souboru</a:t>
            </a:r>
            <a:endParaRPr lang="cs-CZ" altLang="cs-CZ" dirty="0"/>
          </a:p>
          <a:p>
            <a:r>
              <a:rPr lang="cs-CZ" altLang="cs-CZ" dirty="0"/>
              <a:t>Klíče se zpětně doplnily i do záznamů  dříve dodaných do SK ČR </a:t>
            </a:r>
            <a:r>
              <a:rPr lang="cs-CZ" altLang="cs-CZ" dirty="0" smtClean="0"/>
              <a:t>(cca do 16.500  </a:t>
            </a:r>
            <a:r>
              <a:rPr lang="cs-CZ" altLang="cs-CZ" dirty="0"/>
              <a:t>záznamů)</a:t>
            </a:r>
          </a:p>
          <a:p>
            <a:r>
              <a:rPr lang="cs-CZ" altLang="cs-CZ" dirty="0"/>
              <a:t>Úprava řeší automatické slučování záznamů v případě koedic a </a:t>
            </a:r>
            <a:r>
              <a:rPr lang="cs-CZ" altLang="cs-CZ" dirty="0" smtClean="0"/>
              <a:t>různého uvedení </a:t>
            </a:r>
            <a:r>
              <a:rPr lang="cs-CZ" altLang="cs-CZ" dirty="0"/>
              <a:t>pořadí </a:t>
            </a:r>
            <a:r>
              <a:rPr lang="cs-CZ" altLang="cs-CZ" dirty="0" smtClean="0"/>
              <a:t>více </a:t>
            </a:r>
            <a:r>
              <a:rPr lang="cs-CZ" altLang="cs-CZ" dirty="0"/>
              <a:t>ISBN v </a:t>
            </a:r>
            <a:r>
              <a:rPr lang="cs-CZ" altLang="cs-CZ" dirty="0" smtClean="0"/>
              <a:t>záznamu</a:t>
            </a:r>
          </a:p>
          <a:p>
            <a:endParaRPr lang="cs-CZ" altLang="cs-CZ" dirty="0"/>
          </a:p>
          <a:p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9817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6883" y="541176"/>
            <a:ext cx="11690275" cy="858417"/>
          </a:xfrm>
        </p:spPr>
        <p:txBody>
          <a:bodyPr>
            <a:normAutofit fontScale="90000"/>
          </a:bodyPr>
          <a:lstStyle/>
          <a:p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b="1" dirty="0" smtClean="0"/>
              <a:t>10-ti </a:t>
            </a:r>
            <a:r>
              <a:rPr lang="cs-CZ" altLang="cs-CZ" b="1" dirty="0"/>
              <a:t>i 13-timístné </a:t>
            </a:r>
            <a:r>
              <a:rPr lang="cs-CZ" altLang="cs-CZ" b="1" dirty="0" smtClean="0"/>
              <a:t>ISBN </a:t>
            </a:r>
            <a:r>
              <a:rPr lang="cs-CZ" altLang="cs-CZ" b="1" dirty="0"/>
              <a:t>lze vyhledávat současně </a:t>
            </a:r>
            <a:r>
              <a:rPr lang="cs-CZ" altLang="cs-CZ" b="1" dirty="0" smtClean="0"/>
              <a:t>- dotisky</a:t>
            </a:r>
            <a:r>
              <a:rPr lang="cs-CZ" altLang="cs-CZ" dirty="0"/>
              <a:t/>
            </a:r>
            <a:br>
              <a:rPr lang="cs-CZ" altLang="cs-CZ" dirty="0"/>
            </a:br>
            <a:r>
              <a:rPr lang="cs-CZ" altLang="cs-CZ" dirty="0" smtClean="0"/>
              <a:t/>
            </a:r>
            <a:br>
              <a:rPr lang="cs-CZ" altLang="cs-CZ" dirty="0" smtClean="0"/>
            </a:br>
            <a:r>
              <a:rPr lang="cs-CZ" altLang="cs-CZ" dirty="0"/>
              <a:t/>
            </a:r>
            <a:br>
              <a:rPr lang="cs-CZ" altLang="cs-CZ" dirty="0"/>
            </a:b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423" y="1561128"/>
            <a:ext cx="11040063" cy="3962594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9077" y="2394760"/>
            <a:ext cx="10592826" cy="4388595"/>
          </a:xfrm>
          <a:prstGeom prst="rect">
            <a:avLst/>
          </a:prstGeom>
          <a:ln w="44450">
            <a:solidFill>
              <a:schemeClr val="accent1">
                <a:shade val="50000"/>
              </a:schemeClr>
            </a:solidFill>
          </a:ln>
        </p:spPr>
      </p:pic>
      <p:pic>
        <p:nvPicPr>
          <p:cNvPr id="7" name="Obrázek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27560" y="1175877"/>
            <a:ext cx="7476637" cy="5607478"/>
          </a:xfrm>
          <a:prstGeom prst="rect">
            <a:avLst/>
          </a:prstGeom>
          <a:ln w="47625">
            <a:solidFill>
              <a:schemeClr val="accent1">
                <a:shade val="50000"/>
                <a:alpha val="93000"/>
              </a:schemeClr>
            </a:solidFill>
          </a:ln>
        </p:spPr>
      </p:pic>
      <p:sp>
        <p:nvSpPr>
          <p:cNvPr id="8" name="Vývojový diagram: alternativní postup 7"/>
          <p:cNvSpPr/>
          <p:nvPr/>
        </p:nvSpPr>
        <p:spPr>
          <a:xfrm>
            <a:off x="7432611" y="3651331"/>
            <a:ext cx="4594548" cy="1875452"/>
          </a:xfrm>
          <a:prstGeom prst="flowChartAlternateProcess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Tento titul vyhrál soutěž  </a:t>
            </a:r>
          </a:p>
          <a:p>
            <a:pPr algn="ctr"/>
            <a:r>
              <a:rPr lang="cs-CZ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Nejčastěji slučovaný  dokument v SK ČR</a:t>
            </a:r>
          </a:p>
          <a:p>
            <a:pPr algn="ctr"/>
            <a:r>
              <a:rPr lang="cs-CZ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31 x</a:t>
            </a:r>
            <a:endParaRPr lang="cs-CZ" sz="3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613" y="2842335"/>
            <a:ext cx="7511142" cy="1419914"/>
          </a:xfrm>
          <a:prstGeom prst="rect">
            <a:avLst/>
          </a:prstGeom>
          <a:ln w="57150">
            <a:solidFill>
              <a:srgbClr val="FF0000"/>
            </a:solidFill>
          </a:ln>
        </p:spPr>
      </p:pic>
      <p:sp>
        <p:nvSpPr>
          <p:cNvPr id="10" name="Ovál 9"/>
          <p:cNvSpPr/>
          <p:nvPr/>
        </p:nvSpPr>
        <p:spPr>
          <a:xfrm>
            <a:off x="4068147" y="2170972"/>
            <a:ext cx="933061" cy="447575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vál 10"/>
          <p:cNvSpPr/>
          <p:nvPr/>
        </p:nvSpPr>
        <p:spPr>
          <a:xfrm>
            <a:off x="9643966" y="3318637"/>
            <a:ext cx="933061" cy="447575"/>
          </a:xfrm>
          <a:prstGeom prst="ellipse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5823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Skupina 4"/>
          <p:cNvGrpSpPr/>
          <p:nvPr/>
        </p:nvGrpSpPr>
        <p:grpSpPr>
          <a:xfrm>
            <a:off x="203373" y="267590"/>
            <a:ext cx="11643043" cy="6382222"/>
            <a:chOff x="203373" y="267590"/>
            <a:chExt cx="11643043" cy="6382222"/>
          </a:xfrm>
        </p:grpSpPr>
        <p:grpSp>
          <p:nvGrpSpPr>
            <p:cNvPr id="7" name="Skupina 6"/>
            <p:cNvGrpSpPr/>
            <p:nvPr/>
          </p:nvGrpSpPr>
          <p:grpSpPr>
            <a:xfrm>
              <a:off x="441660" y="267590"/>
              <a:ext cx="11404756" cy="6382222"/>
              <a:chOff x="196116" y="226003"/>
              <a:chExt cx="11404756" cy="6382222"/>
            </a:xfrm>
          </p:grpSpPr>
          <p:sp>
            <p:nvSpPr>
              <p:cNvPr id="34" name="Šipka ohnutá nahoru 33"/>
              <p:cNvSpPr/>
              <p:nvPr/>
            </p:nvSpPr>
            <p:spPr>
              <a:xfrm rot="10800000">
                <a:off x="4428758" y="3043213"/>
                <a:ext cx="2720322" cy="3042530"/>
              </a:xfrm>
              <a:prstGeom prst="bentUpArrow">
                <a:avLst>
                  <a:gd name="adj1" fmla="val 4096"/>
                  <a:gd name="adj2" fmla="val 3235"/>
                  <a:gd name="adj3" fmla="val 5348"/>
                </a:avLst>
              </a:prstGeom>
              <a:solidFill>
                <a:srgbClr val="D9ECCC"/>
              </a:solidFill>
              <a:ln>
                <a:solidFill>
                  <a:srgbClr val="D9EC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9" name="TextovéPole 8"/>
              <p:cNvSpPr txBox="1"/>
              <p:nvPr/>
            </p:nvSpPr>
            <p:spPr>
              <a:xfrm flipH="1">
                <a:off x="7342909" y="5961894"/>
                <a:ext cx="3512149" cy="646331"/>
              </a:xfrm>
              <a:prstGeom prst="rect">
                <a:avLst/>
              </a:prstGeom>
              <a:solidFill>
                <a:srgbClr val="F1F8EC"/>
              </a:solidFill>
              <a:ln w="38100">
                <a:solidFill>
                  <a:srgbClr val="00B05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jeden záznam na jeden titul/jeden svazek daného vydání</a:t>
                </a:r>
                <a:endParaRPr lang="cs-CZ" dirty="0"/>
              </a:p>
            </p:txBody>
          </p:sp>
          <p:sp>
            <p:nvSpPr>
              <p:cNvPr id="10" name="TextovéPole 9"/>
              <p:cNvSpPr txBox="1"/>
              <p:nvPr/>
            </p:nvSpPr>
            <p:spPr>
              <a:xfrm>
                <a:off x="3093663" y="226003"/>
                <a:ext cx="3588327" cy="369332"/>
              </a:xfrm>
              <a:prstGeom prst="rect">
                <a:avLst/>
              </a:prstGeom>
              <a:solidFill>
                <a:srgbClr val="FFEFC1"/>
              </a:solidFill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záznamy na jeden titul – různá ISBN</a:t>
                </a:r>
                <a:endParaRPr lang="cs-CZ" dirty="0"/>
              </a:p>
            </p:txBody>
          </p:sp>
          <p:sp>
            <p:nvSpPr>
              <p:cNvPr id="11" name="TextovéPole 10"/>
              <p:cNvSpPr txBox="1"/>
              <p:nvPr/>
            </p:nvSpPr>
            <p:spPr>
              <a:xfrm>
                <a:off x="203885" y="2472673"/>
                <a:ext cx="3085671" cy="369332"/>
              </a:xfrm>
              <a:prstGeom prst="rect">
                <a:avLst/>
              </a:prstGeom>
              <a:solidFill>
                <a:srgbClr val="FFFFC1"/>
              </a:solidFill>
              <a:ln w="38100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více záznamů se stejným ISBN</a:t>
                </a:r>
                <a:endParaRPr lang="cs-CZ" dirty="0"/>
              </a:p>
            </p:txBody>
          </p:sp>
          <p:sp>
            <p:nvSpPr>
              <p:cNvPr id="12" name="TextovéPole 11"/>
              <p:cNvSpPr txBox="1"/>
              <p:nvPr/>
            </p:nvSpPr>
            <p:spPr>
              <a:xfrm>
                <a:off x="219486" y="3424681"/>
                <a:ext cx="1466683" cy="1477328"/>
              </a:xfrm>
              <a:prstGeom prst="rect">
                <a:avLst/>
              </a:prstGeom>
              <a:solidFill>
                <a:srgbClr val="FFFFE7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více záznamů na stejnou část vícesvazkové monografie</a:t>
                </a:r>
                <a:endParaRPr lang="cs-CZ" dirty="0"/>
              </a:p>
            </p:txBody>
          </p:sp>
          <p:sp>
            <p:nvSpPr>
              <p:cNvPr id="13" name="TextovéPole 12"/>
              <p:cNvSpPr txBox="1"/>
              <p:nvPr/>
            </p:nvSpPr>
            <p:spPr>
              <a:xfrm>
                <a:off x="196116" y="5156375"/>
                <a:ext cx="2699488" cy="923330"/>
              </a:xfrm>
              <a:prstGeom prst="rect">
                <a:avLst/>
              </a:prstGeom>
              <a:solidFill>
                <a:srgbClr val="FFFFE7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stejná ISBN – různé pořadí</a:t>
                </a:r>
              </a:p>
              <a:p>
                <a:r>
                  <a:rPr lang="cs-CZ" dirty="0" smtClean="0"/>
                  <a:t>(správně: ISBN souboru, ISBN části)</a:t>
                </a:r>
                <a:endParaRPr lang="cs-CZ" dirty="0"/>
              </a:p>
            </p:txBody>
          </p:sp>
          <p:sp>
            <p:nvSpPr>
              <p:cNvPr id="14" name="TextovéPole 13"/>
              <p:cNvSpPr txBox="1"/>
              <p:nvPr/>
            </p:nvSpPr>
            <p:spPr>
              <a:xfrm>
                <a:off x="3355591" y="6077528"/>
                <a:ext cx="3211465" cy="369332"/>
              </a:xfrm>
              <a:prstGeom prst="rect">
                <a:avLst/>
              </a:prstGeom>
              <a:solidFill>
                <a:srgbClr val="F5D5F7"/>
              </a:solidFill>
              <a:ln w="28575">
                <a:solidFill>
                  <a:srgbClr val="A623A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sloučení na správný záznam</a:t>
                </a:r>
                <a:endParaRPr lang="cs-CZ" dirty="0"/>
              </a:p>
            </p:txBody>
          </p:sp>
          <p:sp>
            <p:nvSpPr>
              <p:cNvPr id="19" name="TextovéPole 18"/>
              <p:cNvSpPr txBox="1"/>
              <p:nvPr/>
            </p:nvSpPr>
            <p:spPr>
              <a:xfrm>
                <a:off x="5363110" y="4601579"/>
                <a:ext cx="2815119" cy="369332"/>
              </a:xfrm>
              <a:prstGeom prst="rect">
                <a:avLst/>
              </a:prstGeom>
              <a:solidFill>
                <a:srgbClr val="FCEBE0"/>
              </a:solidFill>
              <a:ln w="28575"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ověření v katalogu knihovny</a:t>
                </a:r>
                <a:endParaRPr lang="cs-CZ" dirty="0"/>
              </a:p>
            </p:txBody>
          </p:sp>
          <p:sp>
            <p:nvSpPr>
              <p:cNvPr id="20" name="TextovéPole 19"/>
              <p:cNvSpPr txBox="1"/>
              <p:nvPr/>
            </p:nvSpPr>
            <p:spPr>
              <a:xfrm>
                <a:off x="5677977" y="5347150"/>
                <a:ext cx="1017142" cy="379606"/>
              </a:xfrm>
              <a:prstGeom prst="rect">
                <a:avLst/>
              </a:prstGeom>
              <a:solidFill>
                <a:srgbClr val="F5D5F7"/>
              </a:solidFill>
              <a:ln w="28575">
                <a:solidFill>
                  <a:srgbClr val="A623A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lze určit</a:t>
                </a:r>
                <a:endParaRPr lang="cs-CZ" dirty="0"/>
              </a:p>
            </p:txBody>
          </p:sp>
          <p:sp>
            <p:nvSpPr>
              <p:cNvPr id="21" name="TextovéPole 20"/>
              <p:cNvSpPr txBox="1"/>
              <p:nvPr/>
            </p:nvSpPr>
            <p:spPr>
              <a:xfrm>
                <a:off x="6264404" y="3862848"/>
                <a:ext cx="1203945" cy="369332"/>
              </a:xfrm>
              <a:prstGeom prst="rect">
                <a:avLst/>
              </a:prstGeom>
              <a:solidFill>
                <a:srgbClr val="F5D5F7"/>
              </a:solidFill>
              <a:ln w="28575">
                <a:solidFill>
                  <a:srgbClr val="A623A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nelze určit </a:t>
                </a:r>
                <a:endParaRPr lang="cs-CZ" dirty="0"/>
              </a:p>
            </p:txBody>
          </p:sp>
          <p:sp>
            <p:nvSpPr>
              <p:cNvPr id="22" name="Šipka nahoru 21"/>
              <p:cNvSpPr/>
              <p:nvPr/>
            </p:nvSpPr>
            <p:spPr>
              <a:xfrm>
                <a:off x="6588462" y="4266449"/>
                <a:ext cx="187056" cy="276508"/>
              </a:xfrm>
              <a:prstGeom prst="upArrow">
                <a:avLst/>
              </a:prstGeom>
              <a:solidFill>
                <a:srgbClr val="F4CEF6"/>
              </a:solidFill>
              <a:ln>
                <a:solidFill>
                  <a:srgbClr val="F4CEF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3" name="Šipka dolů 22"/>
              <p:cNvSpPr/>
              <p:nvPr/>
            </p:nvSpPr>
            <p:spPr>
              <a:xfrm flipH="1">
                <a:off x="6188986" y="5029533"/>
                <a:ext cx="198374" cy="283349"/>
              </a:xfrm>
              <a:prstGeom prst="downArrow">
                <a:avLst/>
              </a:prstGeom>
              <a:solidFill>
                <a:srgbClr val="F4CEF6"/>
              </a:solidFill>
              <a:ln>
                <a:solidFill>
                  <a:srgbClr val="F4CEF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5" name="Šipka dolů 24"/>
              <p:cNvSpPr/>
              <p:nvPr/>
            </p:nvSpPr>
            <p:spPr>
              <a:xfrm flipH="1">
                <a:off x="5820748" y="5757797"/>
                <a:ext cx="165240" cy="279413"/>
              </a:xfrm>
              <a:prstGeom prst="downArrow">
                <a:avLst/>
              </a:prstGeom>
              <a:solidFill>
                <a:srgbClr val="D9ECCC"/>
              </a:solidFill>
              <a:ln>
                <a:solidFill>
                  <a:srgbClr val="D9EC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7" name="Šipka ohnutá nahoru 26"/>
              <p:cNvSpPr/>
              <p:nvPr/>
            </p:nvSpPr>
            <p:spPr>
              <a:xfrm rot="5400000">
                <a:off x="2223434" y="5347726"/>
                <a:ext cx="326848" cy="1871426"/>
              </a:xfrm>
              <a:prstGeom prst="bentUpArrow">
                <a:avLst>
                  <a:gd name="adj1" fmla="val 34954"/>
                  <a:gd name="adj2" fmla="val 32842"/>
                  <a:gd name="adj3" fmla="val 40831"/>
                </a:avLst>
              </a:prstGeom>
              <a:solidFill>
                <a:srgbClr val="D9ECCC"/>
              </a:solidFill>
              <a:ln>
                <a:solidFill>
                  <a:srgbClr val="D9EC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28" name="TextovéPole 27"/>
              <p:cNvSpPr txBox="1"/>
              <p:nvPr/>
            </p:nvSpPr>
            <p:spPr>
              <a:xfrm>
                <a:off x="7862804" y="3737382"/>
                <a:ext cx="2763748" cy="646331"/>
              </a:xfrm>
              <a:prstGeom prst="rect">
                <a:avLst/>
              </a:prstGeom>
              <a:solidFill>
                <a:srgbClr val="FCEBE0"/>
              </a:solidFill>
              <a:ln w="28575">
                <a:solidFill>
                  <a:srgbClr val="A623A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dopis knihovně o informace a </a:t>
                </a:r>
                <a:r>
                  <a:rPr lang="cs-CZ" dirty="0" err="1" smtClean="0"/>
                  <a:t>skeny</a:t>
                </a:r>
                <a:endParaRPr lang="cs-CZ" dirty="0"/>
              </a:p>
            </p:txBody>
          </p:sp>
          <p:sp>
            <p:nvSpPr>
              <p:cNvPr id="29" name="TextovéPole 28"/>
              <p:cNvSpPr txBox="1"/>
              <p:nvPr/>
            </p:nvSpPr>
            <p:spPr>
              <a:xfrm>
                <a:off x="7214981" y="2707201"/>
                <a:ext cx="2159240" cy="646331"/>
              </a:xfrm>
              <a:prstGeom prst="rect">
                <a:avLst/>
              </a:prstGeom>
              <a:solidFill>
                <a:srgbClr val="FCEBE0"/>
              </a:solidFill>
              <a:ln w="28575"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knihovna potvrdí chybu v katalogizaci   </a:t>
                </a:r>
                <a:endParaRPr lang="cs-CZ" dirty="0"/>
              </a:p>
            </p:txBody>
          </p:sp>
          <p:sp>
            <p:nvSpPr>
              <p:cNvPr id="32" name="TextovéPole 31"/>
              <p:cNvSpPr txBox="1"/>
              <p:nvPr/>
            </p:nvSpPr>
            <p:spPr>
              <a:xfrm>
                <a:off x="8294726" y="1532508"/>
                <a:ext cx="2985366" cy="923330"/>
              </a:xfrm>
              <a:prstGeom prst="rect">
                <a:avLst/>
              </a:prstGeom>
              <a:solidFill>
                <a:srgbClr val="FCEBE0"/>
              </a:solidFill>
              <a:ln w="28575">
                <a:solidFill>
                  <a:schemeClr val="accent2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knihovna potvrdí správnost údajů v záznamu a zašle </a:t>
                </a:r>
                <a:r>
                  <a:rPr lang="cs-CZ" dirty="0" err="1" smtClean="0"/>
                  <a:t>skeny</a:t>
                </a:r>
                <a:r>
                  <a:rPr lang="cs-CZ" dirty="0" smtClean="0"/>
                  <a:t> pramenů popisu</a:t>
                </a:r>
                <a:endParaRPr lang="cs-CZ" dirty="0"/>
              </a:p>
            </p:txBody>
          </p:sp>
          <p:sp>
            <p:nvSpPr>
              <p:cNvPr id="35" name="Šipka doprava 34"/>
              <p:cNvSpPr/>
              <p:nvPr/>
            </p:nvSpPr>
            <p:spPr>
              <a:xfrm>
                <a:off x="7488455" y="3966910"/>
                <a:ext cx="361610" cy="161693"/>
              </a:xfrm>
              <a:prstGeom prst="rightArrow">
                <a:avLst/>
              </a:prstGeom>
              <a:solidFill>
                <a:srgbClr val="F4CEF6"/>
              </a:solidFill>
              <a:ln>
                <a:solidFill>
                  <a:srgbClr val="F4CEF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6" name="TextovéPole 35"/>
              <p:cNvSpPr txBox="1"/>
              <p:nvPr/>
            </p:nvSpPr>
            <p:spPr>
              <a:xfrm>
                <a:off x="8453723" y="629827"/>
                <a:ext cx="3147149" cy="369332"/>
              </a:xfrm>
              <a:prstGeom prst="rect">
                <a:avLst/>
              </a:prstGeom>
              <a:solidFill>
                <a:srgbClr val="FFE1E1"/>
              </a:solidFill>
              <a:ln w="38100">
                <a:solidFill>
                  <a:srgbClr val="FF000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NA ISBN - řešení s nakladatelem</a:t>
                </a:r>
                <a:endParaRPr lang="cs-CZ" dirty="0"/>
              </a:p>
            </p:txBody>
          </p:sp>
          <p:sp>
            <p:nvSpPr>
              <p:cNvPr id="2" name="Šipka dolů 1"/>
              <p:cNvSpPr/>
              <p:nvPr/>
            </p:nvSpPr>
            <p:spPr>
              <a:xfrm>
                <a:off x="5505415" y="2419473"/>
                <a:ext cx="172562" cy="2161566"/>
              </a:xfrm>
              <a:prstGeom prst="downArrow">
                <a:avLst>
                  <a:gd name="adj1" fmla="val 42479"/>
                  <a:gd name="adj2" fmla="val 50000"/>
                </a:avLst>
              </a:prstGeom>
              <a:solidFill>
                <a:srgbClr val="F4CEF6"/>
              </a:solidFill>
              <a:ln>
                <a:solidFill>
                  <a:srgbClr val="F4CEF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3" name="TextovéPole 32"/>
              <p:cNvSpPr txBox="1"/>
              <p:nvPr/>
            </p:nvSpPr>
            <p:spPr>
              <a:xfrm>
                <a:off x="2038084" y="976353"/>
                <a:ext cx="2581305" cy="646331"/>
              </a:xfrm>
              <a:prstGeom prst="rect">
                <a:avLst/>
              </a:prstGeom>
              <a:solidFill>
                <a:srgbClr val="FFFAEB"/>
              </a:solidFill>
              <a:ln w="28575">
                <a:solidFill>
                  <a:schemeClr val="accent1">
                    <a:shade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vydání před rokem 2007</a:t>
                </a:r>
              </a:p>
              <a:p>
                <a:r>
                  <a:rPr lang="cs-CZ" dirty="0" smtClean="0"/>
                  <a:t>dotisk po roce 2007</a:t>
                </a:r>
                <a:endParaRPr lang="cs-CZ" dirty="0"/>
              </a:p>
            </p:txBody>
          </p:sp>
          <p:sp>
            <p:nvSpPr>
              <p:cNvPr id="38" name="TextovéPole 37"/>
              <p:cNvSpPr txBox="1"/>
              <p:nvPr/>
            </p:nvSpPr>
            <p:spPr>
              <a:xfrm>
                <a:off x="1119175" y="427074"/>
                <a:ext cx="1376219" cy="369332"/>
              </a:xfrm>
              <a:prstGeom prst="rect">
                <a:avLst/>
              </a:prstGeom>
              <a:solidFill>
                <a:srgbClr val="FFFAEB"/>
              </a:solidFill>
              <a:ln w="28575">
                <a:solidFill>
                  <a:schemeClr val="accent1">
                    <a:shade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různá vydání</a:t>
                </a:r>
                <a:endParaRPr lang="cs-CZ" dirty="0"/>
              </a:p>
            </p:txBody>
          </p:sp>
          <p:sp>
            <p:nvSpPr>
              <p:cNvPr id="4" name="Šipka dolů 3"/>
              <p:cNvSpPr/>
              <p:nvPr/>
            </p:nvSpPr>
            <p:spPr>
              <a:xfrm flipH="1">
                <a:off x="3823280" y="619407"/>
                <a:ext cx="45719" cy="336787"/>
              </a:xfrm>
              <a:prstGeom prst="downArrow">
                <a:avLst>
                  <a:gd name="adj1" fmla="val 100000"/>
                  <a:gd name="adj2" fmla="val 55226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39" name="Šipka ohnutá nahoru 38"/>
              <p:cNvSpPr/>
              <p:nvPr/>
            </p:nvSpPr>
            <p:spPr>
              <a:xfrm rot="10800000">
                <a:off x="276517" y="259608"/>
                <a:ext cx="2800679" cy="761955"/>
              </a:xfrm>
              <a:prstGeom prst="bentUpArrow">
                <a:avLst>
                  <a:gd name="adj1" fmla="val 6023"/>
                  <a:gd name="adj2" fmla="val 1582"/>
                  <a:gd name="adj3" fmla="val 2429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0" name="Šipka ohnutá nahoru 39"/>
              <p:cNvSpPr/>
              <p:nvPr/>
            </p:nvSpPr>
            <p:spPr>
              <a:xfrm rot="16200000" flipH="1">
                <a:off x="9125042" y="2985513"/>
                <a:ext cx="4281763" cy="372981"/>
              </a:xfrm>
              <a:prstGeom prst="bentUpArrow">
                <a:avLst>
                  <a:gd name="adj1" fmla="val 19930"/>
                  <a:gd name="adj2" fmla="val 20200"/>
                  <a:gd name="adj3" fmla="val 30677"/>
                </a:avLst>
              </a:prstGeom>
              <a:solidFill>
                <a:srgbClr val="F4CEF6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1" name="TextovéPole 40"/>
              <p:cNvSpPr txBox="1"/>
              <p:nvPr/>
            </p:nvSpPr>
            <p:spPr>
              <a:xfrm>
                <a:off x="4708760" y="1742100"/>
                <a:ext cx="1668502" cy="646331"/>
              </a:xfrm>
              <a:prstGeom prst="rect">
                <a:avLst/>
              </a:prstGeom>
              <a:solidFill>
                <a:srgbClr val="FFFAEB"/>
              </a:solidFill>
              <a:ln w="28575">
                <a:solidFill>
                  <a:schemeClr val="accent1">
                    <a:shade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zdánlivě stejné záznamy</a:t>
                </a:r>
                <a:endParaRPr lang="cs-CZ" dirty="0"/>
              </a:p>
            </p:txBody>
          </p:sp>
          <p:sp>
            <p:nvSpPr>
              <p:cNvPr id="42" name="Šipka dolů 41"/>
              <p:cNvSpPr/>
              <p:nvPr/>
            </p:nvSpPr>
            <p:spPr>
              <a:xfrm flipH="1">
                <a:off x="4873073" y="630061"/>
                <a:ext cx="45719" cy="1071721"/>
              </a:xfrm>
              <a:prstGeom prst="downArrow">
                <a:avLst>
                  <a:gd name="adj1" fmla="val 100000"/>
                  <a:gd name="adj2" fmla="val 500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4" name="TextovéPole 43"/>
              <p:cNvSpPr txBox="1"/>
              <p:nvPr/>
            </p:nvSpPr>
            <p:spPr>
              <a:xfrm>
                <a:off x="8465434" y="4863333"/>
                <a:ext cx="2558541" cy="646331"/>
              </a:xfrm>
              <a:prstGeom prst="rect">
                <a:avLst/>
              </a:prstGeom>
              <a:solidFill>
                <a:srgbClr val="FCEBE0"/>
              </a:solidFill>
              <a:ln w="28575">
                <a:solidFill>
                  <a:srgbClr val="A623AD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dopis knihovně o řešení ISBN a úpravách záznamů</a:t>
                </a:r>
                <a:endParaRPr lang="cs-CZ" dirty="0"/>
              </a:p>
            </p:txBody>
          </p:sp>
          <p:sp>
            <p:nvSpPr>
              <p:cNvPr id="46" name="Šipka dolů 45"/>
              <p:cNvSpPr/>
              <p:nvPr/>
            </p:nvSpPr>
            <p:spPr>
              <a:xfrm flipH="1">
                <a:off x="1136980" y="4911426"/>
                <a:ext cx="45719" cy="254280"/>
              </a:xfrm>
              <a:prstGeom prst="downArrow">
                <a:avLst>
                  <a:gd name="adj1" fmla="val 93001"/>
                  <a:gd name="adj2" fmla="val 500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49" name="Šipka dolů 48"/>
              <p:cNvSpPr/>
              <p:nvPr/>
            </p:nvSpPr>
            <p:spPr>
              <a:xfrm flipH="1">
                <a:off x="9221688" y="5534632"/>
                <a:ext cx="199044" cy="378535"/>
              </a:xfrm>
              <a:prstGeom prst="downArrow">
                <a:avLst/>
              </a:prstGeom>
              <a:solidFill>
                <a:srgbClr val="D9ECCC"/>
              </a:solidFill>
              <a:ln>
                <a:solidFill>
                  <a:srgbClr val="D9EC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0" name="Šipka doprava 49"/>
              <p:cNvSpPr/>
              <p:nvPr/>
            </p:nvSpPr>
            <p:spPr>
              <a:xfrm>
                <a:off x="6613387" y="6120013"/>
                <a:ext cx="719596" cy="261522"/>
              </a:xfrm>
              <a:prstGeom prst="rightArrow">
                <a:avLst/>
              </a:prstGeom>
              <a:solidFill>
                <a:srgbClr val="D9ECCC"/>
              </a:solidFill>
              <a:ln>
                <a:solidFill>
                  <a:srgbClr val="D9EC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1" name="Šipka dolů 50"/>
              <p:cNvSpPr/>
              <p:nvPr/>
            </p:nvSpPr>
            <p:spPr>
              <a:xfrm>
                <a:off x="4412955" y="1639861"/>
                <a:ext cx="209556" cy="4431299"/>
              </a:xfrm>
              <a:prstGeom prst="downArrow">
                <a:avLst/>
              </a:prstGeom>
              <a:solidFill>
                <a:srgbClr val="D9ECCC"/>
              </a:solidFill>
              <a:ln>
                <a:solidFill>
                  <a:srgbClr val="D9EC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2" name="Šipka nahoru 51"/>
              <p:cNvSpPr/>
              <p:nvPr/>
            </p:nvSpPr>
            <p:spPr>
              <a:xfrm>
                <a:off x="9886748" y="1021566"/>
                <a:ext cx="188575" cy="457213"/>
              </a:xfrm>
              <a:prstGeom prst="upArrow">
                <a:avLst/>
              </a:prstGeom>
              <a:solidFill>
                <a:srgbClr val="F4CEF6"/>
              </a:solidFill>
              <a:ln>
                <a:solidFill>
                  <a:srgbClr val="F4CEF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3" name="Šipka nahoru 52"/>
              <p:cNvSpPr/>
              <p:nvPr/>
            </p:nvSpPr>
            <p:spPr>
              <a:xfrm flipH="1">
                <a:off x="9827100" y="2504565"/>
                <a:ext cx="223183" cy="1184089"/>
              </a:xfrm>
              <a:prstGeom prst="upArrow">
                <a:avLst/>
              </a:prstGeom>
              <a:solidFill>
                <a:srgbClr val="F4CEF6"/>
              </a:solidFill>
              <a:ln>
                <a:solidFill>
                  <a:srgbClr val="F4CEF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6" name="Šipka ohnutá nahoru 55"/>
              <p:cNvSpPr/>
              <p:nvPr/>
            </p:nvSpPr>
            <p:spPr>
              <a:xfrm rot="5400000">
                <a:off x="2395367" y="109130"/>
                <a:ext cx="777164" cy="3583632"/>
              </a:xfrm>
              <a:prstGeom prst="bentUpArrow">
                <a:avLst>
                  <a:gd name="adj1" fmla="val 16365"/>
                  <a:gd name="adj2" fmla="val 23972"/>
                  <a:gd name="adj3" fmla="val 12099"/>
                </a:avLst>
              </a:prstGeom>
              <a:solidFill>
                <a:srgbClr val="D9ECCC"/>
              </a:solidFill>
              <a:ln>
                <a:solidFill>
                  <a:srgbClr val="D9EC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7" name="Šipka dolů 56"/>
              <p:cNvSpPr/>
              <p:nvPr/>
            </p:nvSpPr>
            <p:spPr>
              <a:xfrm flipH="1">
                <a:off x="1143600" y="2862914"/>
                <a:ext cx="45719" cy="552350"/>
              </a:xfrm>
              <a:prstGeom prst="downArrow">
                <a:avLst>
                  <a:gd name="adj1" fmla="val 100000"/>
                  <a:gd name="adj2" fmla="val 500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58" name="TextovéPole 57"/>
              <p:cNvSpPr txBox="1"/>
              <p:nvPr/>
            </p:nvSpPr>
            <p:spPr>
              <a:xfrm>
                <a:off x="5101609" y="915472"/>
                <a:ext cx="2898251" cy="646331"/>
              </a:xfrm>
              <a:prstGeom prst="rect">
                <a:avLst/>
              </a:prstGeom>
              <a:solidFill>
                <a:srgbClr val="FFFAEB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více záznamů na stejnou část vícesvazkové monografie</a:t>
                </a:r>
                <a:endParaRPr lang="cs-CZ" dirty="0"/>
              </a:p>
            </p:txBody>
          </p:sp>
          <p:sp>
            <p:nvSpPr>
              <p:cNvPr id="59" name="Šipka dolů 58"/>
              <p:cNvSpPr/>
              <p:nvPr/>
            </p:nvSpPr>
            <p:spPr>
              <a:xfrm flipH="1">
                <a:off x="6241232" y="629828"/>
                <a:ext cx="46343" cy="285644"/>
              </a:xfrm>
              <a:prstGeom prst="downArrow">
                <a:avLst>
                  <a:gd name="adj1" fmla="val 100000"/>
                  <a:gd name="adj2" fmla="val 45914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1" name="Šipka ohnutá nahoru 60"/>
              <p:cNvSpPr/>
              <p:nvPr/>
            </p:nvSpPr>
            <p:spPr>
              <a:xfrm rot="5400000" flipV="1">
                <a:off x="5632064" y="1553434"/>
                <a:ext cx="1240232" cy="1378731"/>
              </a:xfrm>
              <a:prstGeom prst="bentUpArrow">
                <a:avLst>
                  <a:gd name="adj1" fmla="val 6456"/>
                  <a:gd name="adj2" fmla="val 14775"/>
                  <a:gd name="adj3" fmla="val 6644"/>
                </a:avLst>
              </a:prstGeom>
              <a:solidFill>
                <a:srgbClr val="F4CEF6"/>
              </a:solidFill>
              <a:ln>
                <a:solidFill>
                  <a:srgbClr val="F4CEF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2" name="TextovéPole 61"/>
              <p:cNvSpPr txBox="1"/>
              <p:nvPr/>
            </p:nvSpPr>
            <p:spPr>
              <a:xfrm>
                <a:off x="1790309" y="3417201"/>
                <a:ext cx="1286887" cy="369332"/>
              </a:xfrm>
              <a:prstGeom prst="rect">
                <a:avLst/>
              </a:prstGeom>
              <a:solidFill>
                <a:srgbClr val="FFFFE7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různé tituly</a:t>
                </a:r>
                <a:endParaRPr lang="cs-CZ" dirty="0"/>
              </a:p>
            </p:txBody>
          </p:sp>
          <p:sp>
            <p:nvSpPr>
              <p:cNvPr id="63" name="Šipka dolů 62"/>
              <p:cNvSpPr/>
              <p:nvPr/>
            </p:nvSpPr>
            <p:spPr>
              <a:xfrm flipH="1">
                <a:off x="2370221" y="2890710"/>
                <a:ext cx="45719" cy="503685"/>
              </a:xfrm>
              <a:prstGeom prst="downArrow">
                <a:avLst>
                  <a:gd name="adj1" fmla="val 100000"/>
                  <a:gd name="adj2" fmla="val 500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6" name="TextovéPole 65"/>
              <p:cNvSpPr txBox="1"/>
              <p:nvPr/>
            </p:nvSpPr>
            <p:spPr>
              <a:xfrm>
                <a:off x="3480811" y="3146577"/>
                <a:ext cx="843401" cy="646331"/>
              </a:xfrm>
              <a:prstGeom prst="rect">
                <a:avLst/>
              </a:prstGeom>
              <a:solidFill>
                <a:srgbClr val="FFFFE7"/>
              </a:solidFill>
              <a:ln w="28575">
                <a:solidFill>
                  <a:schemeClr val="accent1">
                    <a:shade val="50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vydání</a:t>
                </a:r>
              </a:p>
              <a:p>
                <a:r>
                  <a:rPr lang="cs-CZ" dirty="0" smtClean="0"/>
                  <a:t>dotisk</a:t>
                </a:r>
                <a:endParaRPr lang="cs-CZ" dirty="0"/>
              </a:p>
            </p:txBody>
          </p:sp>
          <p:sp>
            <p:nvSpPr>
              <p:cNvPr id="67" name="Šipka ohnutá nahoru 66"/>
              <p:cNvSpPr/>
              <p:nvPr/>
            </p:nvSpPr>
            <p:spPr>
              <a:xfrm rot="10800000" flipH="1">
                <a:off x="3315388" y="2615619"/>
                <a:ext cx="550804" cy="520048"/>
              </a:xfrm>
              <a:prstGeom prst="bentUpArrow">
                <a:avLst>
                  <a:gd name="adj1" fmla="val 8743"/>
                  <a:gd name="adj2" fmla="val 4145"/>
                  <a:gd name="adj3" fmla="val 7531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69" name="Šipka ohnutá nahoru 68"/>
              <p:cNvSpPr/>
              <p:nvPr/>
            </p:nvSpPr>
            <p:spPr>
              <a:xfrm rot="5400000">
                <a:off x="4063977" y="3796453"/>
                <a:ext cx="435942" cy="472843"/>
              </a:xfrm>
              <a:prstGeom prst="bentUpArrow">
                <a:avLst>
                  <a:gd name="adj1" fmla="val 19930"/>
                  <a:gd name="adj2" fmla="val 23972"/>
                  <a:gd name="adj3" fmla="val 12099"/>
                </a:avLst>
              </a:prstGeom>
              <a:solidFill>
                <a:srgbClr val="D9ECCC"/>
              </a:solidFill>
              <a:ln>
                <a:solidFill>
                  <a:srgbClr val="D9ECCC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1" name="TextovéPole 70"/>
              <p:cNvSpPr txBox="1"/>
              <p:nvPr/>
            </p:nvSpPr>
            <p:spPr>
              <a:xfrm>
                <a:off x="2876643" y="3919119"/>
                <a:ext cx="869446" cy="646331"/>
              </a:xfrm>
              <a:prstGeom prst="rect">
                <a:avLst/>
              </a:prstGeom>
              <a:solidFill>
                <a:srgbClr val="FFFFE7"/>
              </a:solidFill>
              <a:ln w="28575">
                <a:solidFill>
                  <a:srgbClr val="0070C0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cs-CZ" dirty="0" smtClean="0"/>
                  <a:t>různá vydání</a:t>
                </a:r>
                <a:endParaRPr lang="cs-CZ" dirty="0"/>
              </a:p>
            </p:txBody>
          </p:sp>
          <p:sp>
            <p:nvSpPr>
              <p:cNvPr id="72" name="Šipka dolů 71"/>
              <p:cNvSpPr/>
              <p:nvPr/>
            </p:nvSpPr>
            <p:spPr>
              <a:xfrm flipH="1">
                <a:off x="3181606" y="2874790"/>
                <a:ext cx="45719" cy="988058"/>
              </a:xfrm>
              <a:prstGeom prst="downArrow">
                <a:avLst>
                  <a:gd name="adj1" fmla="val 98050"/>
                  <a:gd name="adj2" fmla="val 50000"/>
                </a:avLst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4" name="Šipka ohnutá nahoru 73"/>
              <p:cNvSpPr/>
              <p:nvPr/>
            </p:nvSpPr>
            <p:spPr>
              <a:xfrm rot="5400000">
                <a:off x="3171888" y="2824279"/>
                <a:ext cx="1152293" cy="3138079"/>
              </a:xfrm>
              <a:prstGeom prst="bentUpArrow">
                <a:avLst>
                  <a:gd name="adj1" fmla="val 8157"/>
                  <a:gd name="adj2" fmla="val 9262"/>
                  <a:gd name="adj3" fmla="val 12294"/>
                </a:avLst>
              </a:prstGeom>
              <a:solidFill>
                <a:srgbClr val="F4CEF6"/>
              </a:solidFill>
              <a:ln>
                <a:solidFill>
                  <a:srgbClr val="F4CEF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  <p:sp>
            <p:nvSpPr>
              <p:cNvPr id="75" name="Šipka dolů 74"/>
              <p:cNvSpPr/>
              <p:nvPr/>
            </p:nvSpPr>
            <p:spPr>
              <a:xfrm flipH="1">
                <a:off x="3322571" y="4619609"/>
                <a:ext cx="147130" cy="291817"/>
              </a:xfrm>
              <a:prstGeom prst="downArrow">
                <a:avLst/>
              </a:prstGeom>
              <a:solidFill>
                <a:srgbClr val="F4CEF6"/>
              </a:solidFill>
              <a:ln>
                <a:solidFill>
                  <a:srgbClr val="F4CEF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/>
              </a:p>
            </p:txBody>
          </p:sp>
        </p:grpSp>
        <p:sp>
          <p:nvSpPr>
            <p:cNvPr id="54" name="Šipka nahoru 53"/>
            <p:cNvSpPr/>
            <p:nvPr/>
          </p:nvSpPr>
          <p:spPr>
            <a:xfrm>
              <a:off x="8857006" y="3456851"/>
              <a:ext cx="187056" cy="276508"/>
            </a:xfrm>
            <a:prstGeom prst="upArrow">
              <a:avLst/>
            </a:prstGeom>
            <a:solidFill>
              <a:srgbClr val="F4CEF6"/>
            </a:solidFill>
            <a:ln>
              <a:solidFill>
                <a:srgbClr val="F4CEF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0" name="TextovéPole 59"/>
            <p:cNvSpPr txBox="1"/>
            <p:nvPr/>
          </p:nvSpPr>
          <p:spPr>
            <a:xfrm>
              <a:off x="203373" y="1063151"/>
              <a:ext cx="1723963" cy="646331"/>
            </a:xfrm>
            <a:prstGeom prst="rect">
              <a:avLst/>
            </a:prstGeom>
            <a:solidFill>
              <a:srgbClr val="FFFAEB"/>
            </a:solidFill>
            <a:ln w="28575">
              <a:solidFill>
                <a:schemeClr val="accent1">
                  <a:shade val="5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cs-CZ" dirty="0" smtClean="0"/>
                <a:t>koedice (2 a více nakladatelství)</a:t>
              </a:r>
              <a:endParaRPr lang="cs-CZ" dirty="0"/>
            </a:p>
          </p:txBody>
        </p:sp>
        <p:sp>
          <p:nvSpPr>
            <p:cNvPr id="3" name="Šipka doprava 2"/>
            <p:cNvSpPr/>
            <p:nvPr/>
          </p:nvSpPr>
          <p:spPr>
            <a:xfrm>
              <a:off x="2768858" y="515316"/>
              <a:ext cx="553882" cy="45719"/>
            </a:xfrm>
            <a:prstGeom prst="rightArrow">
              <a:avLst>
                <a:gd name="adj1" fmla="val 100000"/>
                <a:gd name="adj2" fmla="val 50000"/>
              </a:avLst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64" name="Šipka dolů 63"/>
            <p:cNvSpPr/>
            <p:nvPr/>
          </p:nvSpPr>
          <p:spPr>
            <a:xfrm flipH="1">
              <a:off x="2005867" y="858966"/>
              <a:ext cx="172031" cy="1348869"/>
            </a:xfrm>
            <a:prstGeom prst="downArrow">
              <a:avLst/>
            </a:prstGeom>
            <a:solidFill>
              <a:srgbClr val="D9ECCC"/>
            </a:solidFill>
            <a:ln>
              <a:solidFill>
                <a:srgbClr val="D9ECC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76692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517</Words>
  <Application>Microsoft Office PowerPoint</Application>
  <PresentationFormat>Vlastní</PresentationFormat>
  <Paragraphs>72</Paragraphs>
  <Slides>7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Office</vt:lpstr>
      <vt:lpstr>ISBN v praxi SK ČR    </vt:lpstr>
      <vt:lpstr>  Kdy je příčinou duplicity v SK ČR „chyba“ ISBN? (testováno při rutinní deduplikaci v SK ČR  (září, říjen, listopad)     6896 záznamů (jen české knihy vydané po roce 1990)   </vt:lpstr>
      <vt:lpstr>Je chybně ISBN  u titulu  nebo titul u ISBN?</vt:lpstr>
      <vt:lpstr> Reakce na dotazy nebo upozornění na chybu ISBN </vt:lpstr>
      <vt:lpstr>v roce 2019 </vt:lpstr>
      <vt:lpstr>  10-ti i 13-timístné ISBN lze vyhledávat současně - dotisky   </vt:lpstr>
      <vt:lpstr>Prezentace aplikace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ISBN v praxi SK ČR</dc:title>
  <dc:creator>Svobodová Eva</dc:creator>
  <cp:lastModifiedBy>pruchat</cp:lastModifiedBy>
  <cp:revision>36</cp:revision>
  <cp:lastPrinted>2019-11-21T17:08:57Z</cp:lastPrinted>
  <dcterms:created xsi:type="dcterms:W3CDTF">2019-11-20T13:44:34Z</dcterms:created>
  <dcterms:modified xsi:type="dcterms:W3CDTF">2019-11-22T08:15:10Z</dcterms:modified>
</cp:coreProperties>
</file>