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90" r:id="rId3"/>
    <p:sldId id="298" r:id="rId4"/>
    <p:sldId id="288" r:id="rId5"/>
    <p:sldId id="299" r:id="rId6"/>
    <p:sldId id="292" r:id="rId7"/>
    <p:sldId id="293" r:id="rId8"/>
    <p:sldId id="301" r:id="rId9"/>
    <p:sldId id="302" r:id="rId10"/>
    <p:sldId id="303" r:id="rId11"/>
    <p:sldId id="304" r:id="rId12"/>
    <p:sldId id="300" r:id="rId13"/>
    <p:sldId id="294" r:id="rId14"/>
    <p:sldId id="297" r:id="rId15"/>
    <p:sldId id="305" r:id="rId16"/>
    <p:sldId id="310" r:id="rId17"/>
    <p:sldId id="306" r:id="rId18"/>
    <p:sldId id="307" r:id="rId19"/>
    <p:sldId id="308" r:id="rId20"/>
    <p:sldId id="309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078"/>
    <a:srgbClr val="EE9524"/>
    <a:srgbClr val="03A1A4"/>
    <a:srgbClr val="FF7344"/>
    <a:srgbClr val="1C7CBB"/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4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-91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2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1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6291-269F-4017-8EF3-5876289F47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leph.nkp.cz/F/9UPVKMF4ACGPEXT8KUN3DH19BDTBFYJ94R2J3GMBH2FV1GVFGJ-10431?func=file&amp;file_name=find-b&amp;local_base=SKC" TargetMode="External"/><Relationship Id="rId2" Type="http://schemas.openxmlformats.org/officeDocument/2006/relationships/hyperlink" Target="https://aleph.nkp.cz/F/EFLYEE2EFVF5CDSTM8H26FS985KAQPCTK72N9MMHSVNTLR8GJ6-12673?func=file&amp;file_name=find-b&amp;local_base=CN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vana.ferdinandov&#225;@mlp.cz" TargetMode="External"/><Relationship Id="rId2" Type="http://schemas.openxmlformats.org/officeDocument/2006/relationships/hyperlink" Target="mailto:zuzana.kopencova@mlp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335360" y="2708919"/>
            <a:ext cx="11521280" cy="300372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CENTRAL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Katalogizace beletrie pro knihovny ČR</a:t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Městská knihovna v Praze</a:t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Zuzana Kopencová, Ivana </a:t>
            </a:r>
            <a:r>
              <a:rPr lang="cs-CZ" sz="1800" b="1" dirty="0" err="1" smtClean="0">
                <a:solidFill>
                  <a:srgbClr val="C00000"/>
                </a:solidFill>
              </a:rPr>
              <a:t>Ferdinandová</a:t>
            </a:r>
            <a:r>
              <a:rPr lang="cs-CZ" sz="1800" b="1" dirty="0" smtClean="0">
                <a:solidFill>
                  <a:srgbClr val="C00000"/>
                </a:solidFill>
              </a:rPr>
              <a:t/>
            </a:r>
            <a:br>
              <a:rPr lang="cs-CZ" sz="1800" b="1" dirty="0" smtClean="0">
                <a:solidFill>
                  <a:srgbClr val="C00000"/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22. 11. 2019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altLang="cs-CZ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76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 Věcné zpracování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Postoj vedení MKP: na vzniklý objem práce využít erudice knihovníků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S postupující automatizací (např. RFID, které MKP zavedla) se knihovníkům uvolňuje prostor pro další činnosti = jednou z nich je věcná katalogizace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Pilotní projekt 1 – jaro 2018 – věcnými katalogizátory jsou vybraní knihovníci z poboček. Výsledek: časová ztráta daná transportem je neúnosná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Pilotní projekt 2 – léto 2018 – věcnými katalogizátory jsou vybraní knihovníci z Ústřední knihovně. Výsledek: proveditelné</a:t>
            </a:r>
          </a:p>
          <a:p>
            <a:pPr marL="5143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509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 Věcné zpracování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Nyní: celkem 30 věcných katalogizátorů (v odd. KAT, Ústřední knihovně,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/>
              <a:t>ú</a:t>
            </a:r>
            <a:r>
              <a:rPr lang="cs-CZ" dirty="0" smtClean="0"/>
              <a:t>secích).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Koordinátor věcné katalogizace (knihy rozděluje, vybírá, kontroluje)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Nutná neustálá komunikace: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dirty="0" smtClean="0"/>
              <a:t>1x týdně porady v oddělení KAT (lektoři, supervizoři, koordinátor)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dirty="0" smtClean="0"/>
              <a:t>1x měsíčně workshop všech lektorů: přímá komunikace (na základě připomínek NK), diskuse nad spornými otázkami, metodická podpora (vytváření materiálů a návodů)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Složení věcných katalogizátorů se mění (těhotenství, odchody do důchodu), nutné průběžné zaučování nových kolegů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5143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73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Prakticky: 2 exempláře – 1 jmennému, 1 věcnému </a:t>
            </a:r>
            <a:r>
              <a:rPr lang="cs-CZ" sz="3200" dirty="0" err="1" smtClean="0"/>
              <a:t>katalogizátorovi</a:t>
            </a:r>
            <a:r>
              <a:rPr lang="cs-CZ" sz="3200" dirty="0" smtClean="0"/>
              <a:t> (pokud je jen 1 výtisk, přednostně jde jmennému </a:t>
            </a:r>
            <a:r>
              <a:rPr lang="cs-CZ" sz="3200" dirty="0" err="1" smtClean="0"/>
              <a:t>katalogizátorovi</a:t>
            </a:r>
            <a:r>
              <a:rPr lang="cs-CZ" sz="32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Časové limity: jmenný katalogizátor: 1 den, věcný katalogizátor: 2 dny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Požadavek na součinnost rychlosti a kvality je nejintenzívnějším problémem, na němž trvale pracujeme</a:t>
            </a:r>
          </a:p>
        </p:txBody>
      </p:sp>
    </p:spTree>
    <p:extLst>
      <p:ext uri="{BB962C8B-B14F-4D97-AF65-F5344CB8AC3E}">
        <p14:creationId xmlns:p14="http://schemas.microsoft.com/office/powerpoint/2010/main" val="29244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900" b="1" dirty="0" smtClean="0"/>
              <a:t>4. Okamžité zasílání zpracovaných dat Národní knihovně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Jmenně zkatalogizovaný titul je ihned posílán do báze ČNB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Kompletně zkatalogizovaný titul je posílán do Souborného katalogu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Sklizně probíhají denně, vždy v 10, 13, 15 a 17 hod (dříve 10 a 15 hod.)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Veškeré změny probíhaly ve spolupráci s NK, za což moc děkujeme!</a:t>
            </a:r>
          </a:p>
        </p:txBody>
      </p:sp>
    </p:spTree>
    <p:extLst>
      <p:ext uri="{BB962C8B-B14F-4D97-AF65-F5344CB8AC3E}">
        <p14:creationId xmlns:p14="http://schemas.microsoft.com/office/powerpoint/2010/main" val="3484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900" b="1" dirty="0" smtClean="0"/>
              <a:t>5. Pár čísel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Počet přijatých titulů do báze ČNB od 1.4. do 31.10.2019 je 2 298 titulů.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Počet přijatých titulů do Souborného katalogu ve stejném období je 2 877 titulů. Z celkového množství vydaných titulů to je: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3200" dirty="0"/>
              <a:t>v</a:t>
            </a:r>
            <a:r>
              <a:rPr lang="cs-CZ" sz="3200" dirty="0" smtClean="0"/>
              <a:t> době 1.4. – 30.6. - 49 %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3200" dirty="0" smtClean="0"/>
              <a:t> v době 1.7. – 31.8. - 52 %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3200" dirty="0"/>
              <a:t>v</a:t>
            </a:r>
            <a:r>
              <a:rPr lang="cs-CZ" sz="3200" dirty="0" smtClean="0"/>
              <a:t> době 1.9. – 31.10. </a:t>
            </a:r>
            <a:r>
              <a:rPr lang="cs-CZ" sz="3200" dirty="0"/>
              <a:t>-</a:t>
            </a:r>
            <a:r>
              <a:rPr lang="cs-CZ" sz="3200" dirty="0" smtClean="0"/>
              <a:t> 60 %</a:t>
            </a:r>
          </a:p>
        </p:txBody>
      </p:sp>
    </p:spTree>
    <p:extLst>
      <p:ext uri="{BB962C8B-B14F-4D97-AF65-F5344CB8AC3E}">
        <p14:creationId xmlns:p14="http://schemas.microsoft.com/office/powerpoint/2010/main" val="40124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b="1" dirty="0" smtClean="0"/>
              <a:t>5. Pár čísel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Neexistuje samostatná www stránka. Jsme součástí SK!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Odkaz na bázi ČNB: </a:t>
            </a: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aleph.nkp.cz/F/EFLYEE2EFVF5CDSTM8H26FS985KAQPCTK72N9MMHSVNTLR8GJ6-12673?func=file&amp;file_name=find-b&amp;local_base=CNB</a:t>
            </a: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Odkaz na Souborný katalog: </a:t>
            </a:r>
            <a:r>
              <a:rPr lang="cs-CZ" dirty="0">
                <a:hlinkClick r:id="rId3"/>
              </a:rPr>
              <a:t>https://aleph.nkp.cz/F/9UPVKMF4ACGPEXT8KUN3DH19BDTBFYJ94R2J3GMBH2FV1GVFGJ-10431?func=file&amp;file_name=find-b&amp;local_base=SKC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6130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8650" y="1114301"/>
            <a:ext cx="9601067" cy="1440160"/>
          </a:xfrm>
        </p:spPr>
        <p:txBody>
          <a:bodyPr anchor="t">
            <a:normAutofit/>
          </a:bodyPr>
          <a:lstStyle/>
          <a:p>
            <a:r>
              <a:rPr lang="cs-CZ" sz="6000" b="1" dirty="0" smtClean="0">
                <a:solidFill>
                  <a:srgbClr val="C00000"/>
                </a:solidFill>
              </a:rPr>
              <a:t>Zeptali jsme </a:t>
            </a:r>
            <a:r>
              <a:rPr lang="cs-CZ" sz="6000" b="1" dirty="0" smtClean="0">
                <a:solidFill>
                  <a:srgbClr val="C00000"/>
                </a:solidFill>
              </a:rPr>
              <a:t>se Vás</a:t>
            </a:r>
            <a:endParaRPr lang="cs-CZ" sz="6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6" y="2530841"/>
            <a:ext cx="105611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altLang="cs-CZ" sz="2800" b="1" dirty="0">
                <a:latin typeface="+mj-lt"/>
              </a:rPr>
              <a:t>Dotazníkové šetření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latin typeface="+mj-lt"/>
              </a:rPr>
              <a:t>Využití nové služby</a:t>
            </a:r>
            <a:endParaRPr lang="cs-CZ" altLang="cs-CZ" sz="2800" dirty="0">
              <a:latin typeface="+mj-lt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latin typeface="+mj-lt"/>
              </a:rPr>
              <a:t>Včasnost katalogizace</a:t>
            </a:r>
            <a:endParaRPr lang="cs-CZ" altLang="cs-CZ" sz="2800" dirty="0">
              <a:latin typeface="+mj-lt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latin typeface="+mj-lt"/>
              </a:rPr>
              <a:t>Zájem o budoucí využití a pokračování projektu</a:t>
            </a:r>
            <a:endParaRPr lang="cs-CZ" altLang="cs-CZ" sz="2800" dirty="0">
              <a:latin typeface="+mj-lt"/>
            </a:endParaRPr>
          </a:p>
          <a:p>
            <a:endParaRPr lang="cs-CZ" sz="2800" i="1" spc="-1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2467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4" y="320510"/>
            <a:ext cx="11010507" cy="603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10" y="358219"/>
            <a:ext cx="10850252" cy="592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47" y="405353"/>
            <a:ext cx="11293312" cy="60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>
            <a:normAutofit/>
          </a:bodyPr>
          <a:lstStyle/>
          <a:p>
            <a:pPr algn="l"/>
            <a:r>
              <a:rPr lang="cs-CZ" sz="4800" b="1" dirty="0" smtClean="0">
                <a:solidFill>
                  <a:srgbClr val="C00000"/>
                </a:solidFill>
              </a:rPr>
              <a:t>Projekt CENTRAL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6" y="3284985"/>
            <a:ext cx="105611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3200" dirty="0" smtClean="0">
                <a:latin typeface="+mj-lt"/>
              </a:rPr>
              <a:t>Ostrý provoz zahájen 1. 4.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3200" dirty="0" smtClean="0">
                <a:latin typeface="+mj-lt"/>
              </a:rPr>
              <a:t>Úzká spolupráce s Národní knihovnou ČR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Finanční podpora Ministerstva </a:t>
            </a:r>
            <a:r>
              <a:rPr lang="cs-CZ" sz="3200" dirty="0"/>
              <a:t>kultury ČR z dotačního programu VISK 1</a:t>
            </a:r>
            <a:r>
              <a:rPr lang="cs-CZ" altLang="cs-CZ" sz="3200" dirty="0" smtClean="0">
                <a:latin typeface="+mj-lt"/>
              </a:rPr>
              <a:t> </a:t>
            </a:r>
          </a:p>
          <a:p>
            <a:pPr lvl="2"/>
            <a:endParaRPr lang="cs-CZ" altLang="cs-CZ" sz="2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62131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6" y="424205"/>
            <a:ext cx="11444139" cy="608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Děkujeme za pozornost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Zuzana Kopencová, vedoucí odboru knihovních fondů </a:t>
            </a:r>
            <a:r>
              <a:rPr lang="cs-CZ" sz="2800" i="1" spc="-10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hlinkClick r:id="rId2"/>
              </a:rPr>
              <a:t>zuzana.kopencova</a:t>
            </a:r>
            <a:r>
              <a:rPr lang="cs-CZ" sz="2800" dirty="0" smtClean="0">
                <a:solidFill>
                  <a:srgbClr val="C00000"/>
                </a:solidFill>
                <a:hlinkClick r:id="rId2"/>
              </a:rPr>
              <a:t>@mlp.cz</a:t>
            </a:r>
            <a:endParaRPr lang="cs-CZ" sz="2800" dirty="0" smtClean="0">
              <a:solidFill>
                <a:srgbClr val="C00000"/>
              </a:solidFill>
            </a:endParaRPr>
          </a:p>
          <a:p>
            <a:endParaRPr lang="cs-CZ" sz="2800" i="1" spc="-1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Ivana </a:t>
            </a:r>
            <a:r>
              <a:rPr lang="cs-CZ" sz="2800" i="1" spc="-1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Ferdinandová</a:t>
            </a:r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vedoucí oddělení katalogizace</a:t>
            </a:r>
          </a:p>
          <a:p>
            <a:r>
              <a:rPr lang="cs-CZ" sz="2800" i="1" spc="-10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hlinkClick r:id="rId3"/>
              </a:rPr>
              <a:t>Ivana.ferdinandová</a:t>
            </a:r>
            <a:r>
              <a:rPr lang="cs-CZ" sz="2800" dirty="0" smtClean="0">
                <a:solidFill>
                  <a:srgbClr val="C00000"/>
                </a:solidFill>
                <a:hlinkClick r:id="rId3"/>
              </a:rPr>
              <a:t>@mlp.cz</a:t>
            </a:r>
            <a:endParaRPr lang="cs-CZ" sz="2800" dirty="0" smtClean="0">
              <a:solidFill>
                <a:srgbClr val="C00000"/>
              </a:solidFill>
            </a:endParaRPr>
          </a:p>
          <a:p>
            <a:endParaRPr lang="cs-CZ" sz="2800" dirty="0">
              <a:solidFill>
                <a:srgbClr val="C00000"/>
              </a:solidFill>
            </a:endParaRPr>
          </a:p>
          <a:p>
            <a:endParaRPr lang="cs-CZ" sz="2800" i="1" spc="-1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2837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>
            <a:normAutofit/>
          </a:bodyPr>
          <a:lstStyle/>
          <a:p>
            <a:pPr algn="l"/>
            <a:r>
              <a:rPr lang="cs-CZ" sz="4800" b="1" dirty="0">
                <a:solidFill>
                  <a:srgbClr val="C00000"/>
                </a:solidFill>
              </a:rPr>
              <a:t>Co jsme pro to museli udělat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5" y="3284985"/>
            <a:ext cx="105611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Vytvořit </a:t>
            </a:r>
            <a:r>
              <a:rPr lang="cs-CZ" sz="3200" dirty="0"/>
              <a:t>editor pro katalogizaci dle </a:t>
            </a:r>
            <a:r>
              <a:rPr lang="cs-CZ" sz="3200" dirty="0" smtClean="0"/>
              <a:t>pravidel RDA ve formátu MARC 21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Změnit </a:t>
            </a:r>
            <a:r>
              <a:rPr lang="cs-CZ" sz="3200" dirty="0"/>
              <a:t>postupy a procesy zpracování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D</a:t>
            </a:r>
            <a:r>
              <a:rPr lang="cs-CZ" sz="3200" dirty="0" smtClean="0"/>
              <a:t>osáhnout </a:t>
            </a:r>
            <a:r>
              <a:rPr lang="cs-CZ" sz="3200" dirty="0"/>
              <a:t>standardizovaného exportu dat pro SKC</a:t>
            </a:r>
          </a:p>
          <a:p>
            <a:pPr lvl="2"/>
            <a:endParaRPr lang="cs-CZ" altLang="cs-CZ" sz="2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5297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1. Implementace </a:t>
            </a:r>
            <a:r>
              <a:rPr lang="cs-CZ" sz="3600" b="1" dirty="0" err="1" smtClean="0"/>
              <a:t>MARCu</a:t>
            </a:r>
            <a:r>
              <a:rPr lang="cs-CZ" sz="3600" b="1" dirty="0" smtClean="0"/>
              <a:t> 21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Koniáš – knihovní systém psaný pro potřeby MKP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Data z něj byla generována do </a:t>
            </a:r>
            <a:r>
              <a:rPr lang="cs-CZ" sz="3200" dirty="0" err="1" smtClean="0"/>
              <a:t>UNIMARCu</a:t>
            </a: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Plně vyhovující program pro 49 poboček MKP oproti nekompatibilitě s ostatními systémy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Řešení: editor </a:t>
            </a:r>
            <a:r>
              <a:rPr lang="cs-CZ" sz="3200" dirty="0" err="1"/>
              <a:t>MARCu</a:t>
            </a:r>
            <a:r>
              <a:rPr lang="cs-CZ" sz="3200" dirty="0"/>
              <a:t> 21 přímo v Koniáši = </a:t>
            </a:r>
            <a:r>
              <a:rPr lang="cs-CZ" sz="3200" dirty="0" smtClean="0"/>
              <a:t>Marcipán vyvinutý OIT ve spolupráci s KAT</a:t>
            </a:r>
            <a:endParaRPr lang="cs-CZ" sz="3200" dirty="0"/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939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600" b="1" dirty="0" smtClean="0"/>
              <a:t>1. Implementace </a:t>
            </a:r>
            <a:r>
              <a:rPr lang="cs-CZ" sz="3600" b="1" dirty="0" err="1" smtClean="0"/>
              <a:t>MARCu</a:t>
            </a:r>
            <a:r>
              <a:rPr lang="cs-CZ" sz="3600" b="1" dirty="0" smtClean="0"/>
              <a:t> 21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Prakticky: jmenné </a:t>
            </a:r>
            <a:r>
              <a:rPr lang="cs-CZ" sz="3200" dirty="0" err="1" smtClean="0"/>
              <a:t>katalogizátorky</a:t>
            </a:r>
            <a:r>
              <a:rPr lang="cs-CZ" sz="3200" dirty="0" smtClean="0"/>
              <a:t> byly testovacím týmem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Musely jako první akceptovat změny a postupný přesun katalogizace z Koniáše do Marcipánu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Proces probíhal v době běžně zpracovávaného fondu</a:t>
            </a:r>
            <a:endParaRPr lang="cs-CZ" sz="3200" dirty="0"/>
          </a:p>
          <a:p>
            <a:pPr marL="457200" lvl="1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3880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2. Změny postupů a procesů v oddělení akvizice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D</a:t>
            </a:r>
            <a:r>
              <a:rPr lang="cs-CZ" sz="3200" dirty="0" smtClean="0"/>
              <a:t>řívější získávání signálních výtisků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Nově 2 signály – synchronní jmenná i věcná katalogizace (pokud se nám nepodaří získat 2 výtisky, přednost má jmenná katalogizace)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Objednávání titulů i během víkendů</a:t>
            </a:r>
          </a:p>
        </p:txBody>
      </p:sp>
    </p:spTree>
    <p:extLst>
      <p:ext uri="{BB962C8B-B14F-4D97-AF65-F5344CB8AC3E}">
        <p14:creationId xmlns:p14="http://schemas.microsoft.com/office/powerpoint/2010/main" val="9591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Dosavadní postup byl odlišný od praxe ostatních knihoven: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Věcná katalogizace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Jmenná 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Nově: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Beletrie – nejprve jmenná, pak věcná katalogizace, resp. součinně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Naučná literatura – nejprve věcná, pak jmenná katalogizace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Pokud během katalogizace dojde k přeřazení titulu z beletrie do naučné literatury či naopak, rozdílný postup zpracování způsobuje nutnost dalších činností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Může nastat situace, kdy v interním zpracování je titul jako naučná literatura a v </a:t>
            </a:r>
            <a:r>
              <a:rPr lang="cs-CZ" sz="2400" dirty="0" err="1" smtClean="0"/>
              <a:t>MARCu</a:t>
            </a:r>
            <a:r>
              <a:rPr lang="cs-CZ" sz="2400" dirty="0" smtClean="0"/>
              <a:t> 21 jako beletrie. Důvodem je snaha udržet jednotnost dosavadního zpracování</a:t>
            </a:r>
            <a:endParaRPr lang="cs-CZ" sz="2400" dirty="0"/>
          </a:p>
          <a:p>
            <a:pPr marL="5143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46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Jmenná katalogizace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Nutnost naučit se MARC 21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Pravidelné konzultace s dr. Jaroslavou Svobodovou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Sety zkušebně jmenně zkatalogizovaných titulů posílané ke konzultaci do NK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Mailová poštovní skupina, kde jsou dosud řešeny nejasnosti, problémy, chyby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Jmenné </a:t>
            </a:r>
            <a:r>
              <a:rPr lang="cs-CZ" dirty="0" err="1" smtClean="0"/>
              <a:t>katalogizátorky</a:t>
            </a:r>
            <a:r>
              <a:rPr lang="cs-CZ" dirty="0" smtClean="0"/>
              <a:t> postupnou aplikací </a:t>
            </a:r>
            <a:r>
              <a:rPr lang="cs-CZ" dirty="0" err="1" smtClean="0"/>
              <a:t>MARCu</a:t>
            </a:r>
            <a:r>
              <a:rPr lang="cs-CZ" dirty="0" smtClean="0"/>
              <a:t> 21, testováním a praktickým přizpůsobováním se novému systému vstřebaly spoustu nových informací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Vyšší časová náročnost na jmenné zpracování beletrie je kompenzována přebíráním záznamů naučné literatury</a:t>
            </a:r>
          </a:p>
          <a:p>
            <a:pPr marL="5143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0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Projekt CENTRAL – nutné změny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3. </a:t>
            </a:r>
            <a:r>
              <a:rPr lang="cs-CZ" sz="3600" b="1" dirty="0"/>
              <a:t>Změny postupů a procesů v oddělení </a:t>
            </a:r>
            <a:r>
              <a:rPr lang="cs-CZ" sz="3600" b="1" dirty="0" smtClean="0"/>
              <a:t>katalogizace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 Autority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Nová pozice: správce jmenných a věcných autorit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Dosud v </a:t>
            </a:r>
            <a:r>
              <a:rPr lang="cs-CZ" dirty="0"/>
              <a:t>K</a:t>
            </a:r>
            <a:r>
              <a:rPr lang="cs-CZ" dirty="0" smtClean="0"/>
              <a:t>oniáši: Osoby, Místa, Instituce. Část entit sloučena s bází autorit NK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Sloučení nutné, aby byla zachována data MKP. Nutná průběžná důkladná práce na aktualizacích záznamů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MKP nyní: off-line sdílení bází národních autorit, denně aktualizováno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Díky rychlé jmenné katalogizaci MKP zakládá nové autority</a:t>
            </a:r>
            <a:endParaRPr lang="cs-CZ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Správce jmenných a věcných autorit: supervize a komunikace s NK</a:t>
            </a:r>
          </a:p>
          <a:p>
            <a:pPr marL="5143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4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12915</TotalTime>
  <Words>944</Words>
  <Application>Microsoft Office PowerPoint</Application>
  <PresentationFormat>Vlastní</PresentationFormat>
  <Paragraphs>113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CENTRAL Katalogizace beletrie pro knihovny ČR Městská knihovna v Praze   Zuzana Kopencová, Ivana Ferdinandová 22. 11. 2019 </vt:lpstr>
      <vt:lpstr>Projekt CENTRAL</vt:lpstr>
      <vt:lpstr>Co jsme pro to museli udělat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Projekt CENTRAL – nutné změny</vt:lpstr>
      <vt:lpstr>Zeptali jsme se Vás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Zuzana Kopencová</cp:lastModifiedBy>
  <cp:revision>133</cp:revision>
  <dcterms:created xsi:type="dcterms:W3CDTF">2017-10-05T18:27:48Z</dcterms:created>
  <dcterms:modified xsi:type="dcterms:W3CDTF">2019-11-08T11:31:33Z</dcterms:modified>
</cp:coreProperties>
</file>