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90" r:id="rId3"/>
    <p:sldId id="298" r:id="rId4"/>
    <p:sldId id="288" r:id="rId5"/>
    <p:sldId id="299" r:id="rId6"/>
    <p:sldId id="292" r:id="rId7"/>
    <p:sldId id="293" r:id="rId8"/>
    <p:sldId id="301" r:id="rId9"/>
    <p:sldId id="302" r:id="rId10"/>
    <p:sldId id="303" r:id="rId11"/>
    <p:sldId id="304" r:id="rId12"/>
    <p:sldId id="300" r:id="rId13"/>
    <p:sldId id="294" r:id="rId14"/>
    <p:sldId id="297" r:id="rId15"/>
    <p:sldId id="305" r:id="rId16"/>
    <p:sldId id="310" r:id="rId17"/>
    <p:sldId id="306" r:id="rId18"/>
    <p:sldId id="307" r:id="rId19"/>
    <p:sldId id="308" r:id="rId20"/>
    <p:sldId id="309" r:id="rId21"/>
    <p:sldId id="286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F3078"/>
    <a:srgbClr val="EE9524"/>
    <a:srgbClr val="03A1A4"/>
    <a:srgbClr val="FF7344"/>
    <a:srgbClr val="1C7CBB"/>
    <a:srgbClr val="E6E7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940" autoAdjust="0"/>
    <p:restoredTop sz="94660" autoAdjust="0"/>
  </p:normalViewPr>
  <p:slideViewPr>
    <p:cSldViewPr snapToGrid="0">
      <p:cViewPr varScale="1">
        <p:scale>
          <a:sx n="81" d="100"/>
          <a:sy n="81" d="100"/>
        </p:scale>
        <p:origin x="-91" y="-77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24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E6291-269F-4017-8EF3-5876289F47E8}" type="datetimeFigureOut">
              <a:rPr lang="en-US" smtClean="0"/>
              <a:t>11/5/2019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3D4CB-B0FD-47F7-BD03-A2F41CD63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3186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E6291-269F-4017-8EF3-5876289F47E8}" type="datetimeFigureOut">
              <a:rPr lang="en-US" smtClean="0"/>
              <a:t>11/5/2019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3D4CB-B0FD-47F7-BD03-A2F41CD63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3764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11785600" y="274641"/>
            <a:ext cx="36576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12800" y="274641"/>
            <a:ext cx="107696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E6291-269F-4017-8EF3-5876289F47E8}" type="datetimeFigureOut">
              <a:rPr lang="en-US" smtClean="0"/>
              <a:t>11/5/2019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3D4CB-B0FD-47F7-BD03-A2F41CD63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96284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E6291-269F-4017-8EF3-5876289F47E8}" type="datetimeFigureOut">
              <a:rPr lang="en-US" smtClean="0"/>
              <a:t>11/5/2019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3D4CB-B0FD-47F7-BD03-A2F41CD63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821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E6291-269F-4017-8EF3-5876289F47E8}" type="datetimeFigureOut">
              <a:rPr lang="en-US" smtClean="0"/>
              <a:t>11/5/2019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3D4CB-B0FD-47F7-BD03-A2F41CD63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821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128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2296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E6291-269F-4017-8EF3-5876289F47E8}" type="datetimeFigureOut">
              <a:rPr lang="en-US" smtClean="0"/>
              <a:t>11/5/2019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3D4CB-B0FD-47F7-BD03-A2F41CD63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2163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E6291-269F-4017-8EF3-5876289F47E8}" type="datetimeFigureOut">
              <a:rPr lang="en-US" smtClean="0"/>
              <a:t>11/5/2019</a:t>
            </a:fld>
            <a:endParaRPr lang="en-US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3D4CB-B0FD-47F7-BD03-A2F41CD63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413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E6291-269F-4017-8EF3-5876289F47E8}" type="datetimeFigureOut">
              <a:rPr lang="en-US" smtClean="0"/>
              <a:t>11/5/2019</a:t>
            </a:fld>
            <a:endParaRPr lang="en-US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3D4CB-B0FD-47F7-BD03-A2F41CD63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847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E6291-269F-4017-8EF3-5876289F47E8}" type="datetimeFigureOut">
              <a:rPr lang="en-US" smtClean="0"/>
              <a:t>11/5/2019</a:t>
            </a:fld>
            <a:endParaRPr lang="en-US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3D4CB-B0FD-47F7-BD03-A2F41CD63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2760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E6291-269F-4017-8EF3-5876289F47E8}" type="datetimeFigureOut">
              <a:rPr lang="en-US" smtClean="0"/>
              <a:t>11/5/2019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3D4CB-B0FD-47F7-BD03-A2F41CD63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3858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E6291-269F-4017-8EF3-5876289F47E8}" type="datetimeFigureOut">
              <a:rPr lang="en-US" smtClean="0"/>
              <a:t>11/5/2019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3D4CB-B0FD-47F7-BD03-A2F41CD63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7152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1E6291-269F-4017-8EF3-5876289F47E8}" type="datetimeFigureOut">
              <a:rPr lang="en-US" smtClean="0"/>
              <a:t>11/5/2019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23D4CB-B0FD-47F7-BD03-A2F41CD639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95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aleph.nkp.cz/F/9UPVKMF4ACGPEXT8KUN3DH19BDTBFYJ94R2J3GMBH2FV1GVFGJ-10431?func=file&amp;file_name=find-b&amp;local_base=SKC" TargetMode="External"/><Relationship Id="rId2" Type="http://schemas.openxmlformats.org/officeDocument/2006/relationships/hyperlink" Target="https://aleph.nkp.cz/F/EFLYEE2EFVF5CDSTM8H26FS985KAQPCTK72N9MMHSVNTLR8GJ6-12673?func=file&amp;file_name=find-b&amp;local_base=CNB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mailto:Ivana.ferdinandov&#225;@mlp.cz" TargetMode="External"/><Relationship Id="rId2" Type="http://schemas.openxmlformats.org/officeDocument/2006/relationships/hyperlink" Target="mailto:zuzana.kopencova@mlp.cz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\\PRACOVNA\Pracovna-D\Pracovní\Městská knihovna v Praze\Grafické zpracování\MLP\PPT prezentace sablona\091109\cover-bg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Nadpis 1"/>
          <p:cNvSpPr>
            <a:spLocks noGrp="1"/>
          </p:cNvSpPr>
          <p:nvPr>
            <p:ph type="ctrTitle"/>
          </p:nvPr>
        </p:nvSpPr>
        <p:spPr>
          <a:xfrm>
            <a:off x="335360" y="2708919"/>
            <a:ext cx="11521280" cy="3003723"/>
          </a:xfrm>
        </p:spPr>
        <p:txBody>
          <a:bodyPr>
            <a:normAutofit fontScale="90000"/>
          </a:bodyPr>
          <a:lstStyle/>
          <a:p>
            <a:r>
              <a:rPr lang="cs-CZ" b="1" dirty="0" smtClean="0">
                <a:solidFill>
                  <a:srgbClr val="C00000"/>
                </a:solidFill>
              </a:rPr>
              <a:t>CENTRAL</a:t>
            </a: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sz="2800" b="1" dirty="0" smtClean="0">
                <a:solidFill>
                  <a:schemeClr val="bg1">
                    <a:lumMod val="50000"/>
                  </a:schemeClr>
                </a:solidFill>
              </a:rPr>
              <a:t>Katalogizace beletrie pro knihovny ČR</a:t>
            </a:r>
            <a:br>
              <a:rPr lang="cs-CZ" sz="2800" b="1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cs-CZ" sz="2800" b="1" dirty="0" smtClean="0">
                <a:solidFill>
                  <a:schemeClr val="bg1">
                    <a:lumMod val="50000"/>
                  </a:schemeClr>
                </a:solidFill>
              </a:rPr>
              <a:t>Městská knihovna v Praze</a:t>
            </a:r>
            <a:br>
              <a:rPr lang="cs-CZ" sz="2800" b="1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cs-CZ" sz="2800" b="1" dirty="0" smtClean="0">
                <a:solidFill>
                  <a:schemeClr val="bg1">
                    <a:lumMod val="50000"/>
                  </a:schemeClr>
                </a:solidFill>
              </a:rPr>
              <a:t/>
            </a:r>
            <a:br>
              <a:rPr lang="cs-CZ" sz="2800" b="1" dirty="0" smtClean="0">
                <a:solidFill>
                  <a:schemeClr val="bg1">
                    <a:lumMod val="50000"/>
                  </a:schemeClr>
                </a:solidFill>
              </a:rPr>
            </a:br>
            <a:r>
              <a:rPr lang="cs-CZ" sz="2800" b="1" dirty="0">
                <a:solidFill>
                  <a:schemeClr val="bg1">
                    <a:lumMod val="50000"/>
                  </a:schemeClr>
                </a:solidFill>
              </a:rPr>
              <a:t/>
            </a:r>
            <a:br>
              <a:rPr lang="cs-CZ" sz="2800" b="1" dirty="0">
                <a:solidFill>
                  <a:schemeClr val="bg1">
                    <a:lumMod val="50000"/>
                  </a:schemeClr>
                </a:solidFill>
              </a:rPr>
            </a:br>
            <a:r>
              <a:rPr lang="cs-CZ" sz="1800" b="1" dirty="0" smtClean="0">
                <a:solidFill>
                  <a:srgbClr val="C00000"/>
                </a:solidFill>
              </a:rPr>
              <a:t>Zuzana Kopencová, Ivana </a:t>
            </a:r>
            <a:r>
              <a:rPr lang="cs-CZ" sz="1800" b="1" dirty="0" err="1" smtClean="0">
                <a:solidFill>
                  <a:srgbClr val="C00000"/>
                </a:solidFill>
              </a:rPr>
              <a:t>Ferdinandová</a:t>
            </a:r>
            <a:r>
              <a:rPr lang="cs-CZ" sz="1800" b="1" dirty="0" smtClean="0">
                <a:solidFill>
                  <a:srgbClr val="C00000"/>
                </a:solidFill>
              </a:rPr>
              <a:t/>
            </a:r>
            <a:br>
              <a:rPr lang="cs-CZ" sz="1800" b="1" dirty="0" smtClean="0">
                <a:solidFill>
                  <a:srgbClr val="C00000"/>
                </a:solidFill>
              </a:rPr>
            </a:br>
            <a:r>
              <a:rPr lang="cs-CZ" sz="1800" b="1" dirty="0" smtClean="0">
                <a:solidFill>
                  <a:srgbClr val="C00000"/>
                </a:solidFill>
              </a:rPr>
              <a:t>22. 11. 2019</a:t>
            </a:r>
            <a:r>
              <a:rPr lang="cs-CZ" sz="2800" b="1" dirty="0" smtClean="0">
                <a:solidFill>
                  <a:schemeClr val="bg1">
                    <a:lumMod val="50000"/>
                  </a:schemeClr>
                </a:solidFill>
              </a:rPr>
              <a:t/>
            </a:r>
            <a:br>
              <a:rPr lang="cs-CZ" sz="2800" b="1" dirty="0" smtClean="0">
                <a:solidFill>
                  <a:schemeClr val="bg1">
                    <a:lumMod val="50000"/>
                  </a:schemeClr>
                </a:solidFill>
              </a:rPr>
            </a:br>
            <a:endParaRPr lang="cs-CZ" altLang="cs-CZ" sz="2800" b="1" dirty="0" smtClean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457664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800" b="1" dirty="0" smtClean="0">
                <a:solidFill>
                  <a:srgbClr val="C00000"/>
                </a:solidFill>
              </a:rPr>
              <a:t>Projekt CENTRAL – nutné změny</a:t>
            </a:r>
            <a:endParaRPr lang="cs-CZ" sz="4800" b="1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3600" b="1" dirty="0" smtClean="0"/>
              <a:t>3. </a:t>
            </a:r>
            <a:r>
              <a:rPr lang="cs-CZ" sz="3600" b="1" dirty="0"/>
              <a:t>Změny postupů a procesů v oddělení </a:t>
            </a:r>
            <a:r>
              <a:rPr lang="cs-CZ" sz="3600" b="1" dirty="0" smtClean="0"/>
              <a:t>katalogizace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3200" dirty="0" smtClean="0"/>
              <a:t> Věcné zpracování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cs-CZ" dirty="0" smtClean="0"/>
              <a:t>Postoj vedení MKP: na vzniklý objem práce využít erudice knihovníků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cs-CZ" dirty="0" smtClean="0"/>
              <a:t>S postupující automatizací (např. RFID, které MKP zavedla) se knihovníkům uvolňuje prostor pro další činnosti = jednou z nich je věcná katalogizace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cs-CZ" dirty="0" smtClean="0"/>
              <a:t>Pilotní projekt 1 – jaro 2018 – věcnými katalogizátory jsou vybraní knihovníci z poboček. Výsledek: časová ztráta daná transportem je neúnosná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cs-CZ" dirty="0" smtClean="0"/>
              <a:t>Pilotní projekt 2 – léto 2018 – věcnými katalogizátory jsou vybraní knihovníci z Ústřední knihovně. Výsledek: proveditelné</a:t>
            </a:r>
          </a:p>
          <a:p>
            <a:pPr marL="514350" lvl="1" indent="0">
              <a:buNone/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3550965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800" b="1" dirty="0" smtClean="0">
                <a:solidFill>
                  <a:srgbClr val="C00000"/>
                </a:solidFill>
              </a:rPr>
              <a:t>Projekt CENTRAL – nutné změny</a:t>
            </a:r>
            <a:endParaRPr lang="cs-CZ" sz="4800" b="1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sz="3600" b="1" dirty="0" smtClean="0"/>
              <a:t>3. </a:t>
            </a:r>
            <a:r>
              <a:rPr lang="cs-CZ" sz="3600" b="1" dirty="0"/>
              <a:t>Změny postupů a procesů v oddělení </a:t>
            </a:r>
            <a:r>
              <a:rPr lang="cs-CZ" sz="3600" b="1" dirty="0" smtClean="0"/>
              <a:t>katalogizace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3200" dirty="0" smtClean="0"/>
              <a:t> Věcné zpracování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cs-CZ" dirty="0" smtClean="0"/>
              <a:t>Nyní: celkem 30 věcných katalogizátorů (v odd. KAT, Ústřední knihovně, </a:t>
            </a:r>
            <a:r>
              <a:rPr lang="cs-CZ" dirty="0" err="1" smtClean="0"/>
              <a:t>spec</a:t>
            </a:r>
            <a:r>
              <a:rPr lang="cs-CZ" dirty="0" smtClean="0"/>
              <a:t>. </a:t>
            </a:r>
            <a:r>
              <a:rPr lang="cs-CZ" dirty="0"/>
              <a:t>ú</a:t>
            </a:r>
            <a:r>
              <a:rPr lang="cs-CZ" dirty="0" smtClean="0"/>
              <a:t>secích). 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cs-CZ" dirty="0" smtClean="0"/>
              <a:t>Koordinátor věcné katalogizace (knihy rozděluje, vybírá, kontroluje)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cs-CZ" dirty="0" smtClean="0"/>
              <a:t>Nutná neustálá komunikace:</a:t>
            </a:r>
          </a:p>
          <a:p>
            <a:pPr lvl="3">
              <a:buFont typeface="Wingdings" panose="05000000000000000000" pitchFamily="2" charset="2"/>
              <a:buChar char="ü"/>
            </a:pPr>
            <a:r>
              <a:rPr lang="cs-CZ" dirty="0" smtClean="0"/>
              <a:t>1x týdně porady v oddělení KAT (lektoři, supervizoři, koordinátor)</a:t>
            </a:r>
          </a:p>
          <a:p>
            <a:pPr lvl="3">
              <a:buFont typeface="Wingdings" panose="05000000000000000000" pitchFamily="2" charset="2"/>
              <a:buChar char="ü"/>
            </a:pPr>
            <a:r>
              <a:rPr lang="cs-CZ" dirty="0" smtClean="0"/>
              <a:t>1x měsíčně workshop všech lektorů: přímá komunikace (na základě připomínek NK), diskuse nad spornými otázkami, metodická podpora (vytváření materiálů a návodů)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cs-CZ" dirty="0" smtClean="0"/>
              <a:t>Složení věcných katalogizátorů se mění (těhotenství, odchody do důchodu), nutné průběžné zaučování nových kolegů</a:t>
            </a:r>
          </a:p>
          <a:p>
            <a:pPr lvl="2">
              <a:buFont typeface="Wingdings" panose="05000000000000000000" pitchFamily="2" charset="2"/>
              <a:buChar char="§"/>
            </a:pPr>
            <a:endParaRPr lang="cs-CZ" dirty="0" smtClean="0"/>
          </a:p>
          <a:p>
            <a:pPr marL="514350" lvl="1" indent="0">
              <a:buNone/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1877301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800" b="1" dirty="0" smtClean="0">
                <a:solidFill>
                  <a:srgbClr val="C00000"/>
                </a:solidFill>
              </a:rPr>
              <a:t>Projekt CENTRAL – nutné změny</a:t>
            </a:r>
            <a:endParaRPr lang="cs-CZ" sz="4800" b="1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3600" b="1" dirty="0" smtClean="0"/>
              <a:t>3. </a:t>
            </a:r>
            <a:r>
              <a:rPr lang="cs-CZ" sz="3600" b="1" dirty="0"/>
              <a:t>Změny postupů a procesů v oddělení </a:t>
            </a:r>
            <a:r>
              <a:rPr lang="cs-CZ" sz="3600" b="1" dirty="0" smtClean="0"/>
              <a:t>katalogizace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3200" dirty="0" smtClean="0"/>
              <a:t>Prakticky: 2 exempláře – 1 jmennému, 1 věcnému </a:t>
            </a:r>
            <a:r>
              <a:rPr lang="cs-CZ" sz="3200" dirty="0" err="1" smtClean="0"/>
              <a:t>katalogizátorovi</a:t>
            </a:r>
            <a:r>
              <a:rPr lang="cs-CZ" sz="3200" dirty="0" smtClean="0"/>
              <a:t> (pokud je jen 1 výtisk, přednostně jde jmennému </a:t>
            </a:r>
            <a:r>
              <a:rPr lang="cs-CZ" sz="3200" dirty="0" err="1" smtClean="0"/>
              <a:t>katalogizátorovi</a:t>
            </a:r>
            <a:r>
              <a:rPr lang="cs-CZ" sz="3200" dirty="0" smtClean="0"/>
              <a:t>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3200" dirty="0" smtClean="0"/>
              <a:t>Časové limity: jmenný katalogizátor: 1 den, věcný katalogizátor: 2 dny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3200" dirty="0" smtClean="0"/>
              <a:t>Požadavek na součinnost rychlosti a kvality je nejintenzívnějším problémem, na němž trvale pracujeme</a:t>
            </a:r>
          </a:p>
        </p:txBody>
      </p:sp>
    </p:spTree>
    <p:extLst>
      <p:ext uri="{BB962C8B-B14F-4D97-AF65-F5344CB8AC3E}">
        <p14:creationId xmlns:p14="http://schemas.microsoft.com/office/powerpoint/2010/main" val="2924485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800" b="1" dirty="0" smtClean="0">
                <a:solidFill>
                  <a:srgbClr val="C00000"/>
                </a:solidFill>
              </a:rPr>
              <a:t>Projekt CENTRAL – nutné změny</a:t>
            </a:r>
            <a:endParaRPr lang="cs-CZ" sz="4800" b="1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sz="3900" b="1" dirty="0" smtClean="0"/>
              <a:t>4. Okamžité zasílání zpracovaných dat Národní knihovně</a:t>
            </a:r>
          </a:p>
          <a:p>
            <a:pPr marL="0" indent="0">
              <a:buNone/>
            </a:pPr>
            <a:endParaRPr lang="cs-CZ" b="1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cs-CZ" sz="3200" dirty="0" smtClean="0"/>
              <a:t>Jmenně zkatalogizovaný titul je ihned posílán do báze ČNB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3200" dirty="0" smtClean="0"/>
              <a:t>Kompletně zkatalogizovaný titul je posílán do Souborného katalogu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3200" dirty="0" smtClean="0"/>
              <a:t>Sklizně probíhají denně, vždy v 10, 13, 15 a 17 hod (dříve 10 a 15 hod.)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3200" dirty="0" smtClean="0"/>
              <a:t>Veškeré změny probíhaly ve spolupráci s NK, za což moc děkujeme!</a:t>
            </a:r>
          </a:p>
        </p:txBody>
      </p:sp>
    </p:spTree>
    <p:extLst>
      <p:ext uri="{BB962C8B-B14F-4D97-AF65-F5344CB8AC3E}">
        <p14:creationId xmlns:p14="http://schemas.microsoft.com/office/powerpoint/2010/main" val="3484433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800" b="1" dirty="0" smtClean="0">
                <a:solidFill>
                  <a:srgbClr val="C00000"/>
                </a:solidFill>
              </a:rPr>
              <a:t>Projekt CENTRAL – nutné změny</a:t>
            </a:r>
            <a:endParaRPr lang="cs-CZ" sz="4800" b="1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cs-CZ" sz="3900" b="1" dirty="0" smtClean="0"/>
              <a:t>5. Pár čísel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3200" dirty="0" smtClean="0"/>
              <a:t>Počet přijatých titulů do báze ČNB od 1.4. do 31.10.2019 je 2 298 titulů.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3200" dirty="0" smtClean="0"/>
              <a:t>Počet přijatých titulů do Souborného katalogu ve stejném období je 2 877 titulů. Z celkového množství vydaných titulů to je: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cs-CZ" sz="3200" dirty="0"/>
              <a:t>v</a:t>
            </a:r>
            <a:r>
              <a:rPr lang="cs-CZ" sz="3200" dirty="0" smtClean="0"/>
              <a:t> době 1.4. – 30.6. - 49 %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cs-CZ" sz="3200" dirty="0" smtClean="0"/>
              <a:t> v době 1.7. – 31.8. - 52 %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cs-CZ" sz="3200" dirty="0"/>
              <a:t>v</a:t>
            </a:r>
            <a:r>
              <a:rPr lang="cs-CZ" sz="3200" dirty="0" smtClean="0"/>
              <a:t> době 1.9. – 31.10. </a:t>
            </a:r>
            <a:r>
              <a:rPr lang="cs-CZ" sz="3200" dirty="0"/>
              <a:t>-</a:t>
            </a:r>
            <a:r>
              <a:rPr lang="cs-CZ" sz="3200" dirty="0" smtClean="0"/>
              <a:t> 60 %</a:t>
            </a:r>
          </a:p>
        </p:txBody>
      </p:sp>
    </p:spTree>
    <p:extLst>
      <p:ext uri="{BB962C8B-B14F-4D97-AF65-F5344CB8AC3E}">
        <p14:creationId xmlns:p14="http://schemas.microsoft.com/office/powerpoint/2010/main" val="4012438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800" b="1" dirty="0" smtClean="0">
                <a:solidFill>
                  <a:srgbClr val="C00000"/>
                </a:solidFill>
              </a:rPr>
              <a:t>Projekt CENTRAL – nutné změny</a:t>
            </a:r>
            <a:endParaRPr lang="cs-CZ" sz="4800" b="1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cs-CZ" sz="3900" b="1" dirty="0" smtClean="0"/>
              <a:t>5. Pár čísel</a:t>
            </a:r>
          </a:p>
          <a:p>
            <a:pPr marL="0" indent="0">
              <a:buNone/>
            </a:pPr>
            <a:endParaRPr lang="cs-CZ" b="1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cs-CZ" sz="3200" dirty="0" smtClean="0"/>
              <a:t>Neexistuje samostatná www stránka. Jsme součástí SK!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3200" dirty="0" smtClean="0"/>
              <a:t>Odkaz na bázi ČNB: </a:t>
            </a:r>
            <a:r>
              <a:rPr lang="cs-CZ" sz="3200" dirty="0">
                <a:hlinkClick r:id="rId2"/>
              </a:rPr>
              <a:t>https://</a:t>
            </a:r>
            <a:r>
              <a:rPr lang="cs-CZ" sz="3200" dirty="0" smtClean="0">
                <a:hlinkClick r:id="rId2"/>
              </a:rPr>
              <a:t>aleph.nkp.cz/F/EFLYEE2EFVF5CDSTM8H26FS985KAQPCTK72N9MMHSVNTLR8GJ6-12673?func=file&amp;file_name=find-b&amp;local_base=CNB</a:t>
            </a:r>
            <a:endParaRPr lang="cs-CZ" sz="3200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cs-CZ" sz="3200" dirty="0" smtClean="0"/>
              <a:t>Odkaz na Souborný katalog: </a:t>
            </a:r>
            <a:r>
              <a:rPr lang="cs-CZ" dirty="0">
                <a:hlinkClick r:id="rId3"/>
              </a:rPr>
              <a:t>https://aleph.nkp.cz/F/9UPVKMF4ACGPEXT8KUN3DH19BDTBFYJ94R2J3GMBH2FV1GVFGJ-10431?func=file&amp;file_name=find-b&amp;local_base=SKC</a:t>
            </a:r>
            <a:endParaRPr lang="cs-CZ" sz="3200" dirty="0" smtClean="0"/>
          </a:p>
        </p:txBody>
      </p:sp>
    </p:spTree>
    <p:extLst>
      <p:ext uri="{BB962C8B-B14F-4D97-AF65-F5344CB8AC3E}">
        <p14:creationId xmlns:p14="http://schemas.microsoft.com/office/powerpoint/2010/main" val="2613056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078650" y="1114301"/>
            <a:ext cx="9601067" cy="1440160"/>
          </a:xfrm>
        </p:spPr>
        <p:txBody>
          <a:bodyPr anchor="t">
            <a:normAutofit/>
          </a:bodyPr>
          <a:lstStyle/>
          <a:p>
            <a:r>
              <a:rPr lang="cs-CZ" sz="6000" b="1" dirty="0" smtClean="0">
                <a:solidFill>
                  <a:srgbClr val="C00000"/>
                </a:solidFill>
              </a:rPr>
              <a:t>Zeptali jsme </a:t>
            </a:r>
            <a:r>
              <a:rPr lang="cs-CZ" sz="6000" b="1" dirty="0" smtClean="0">
                <a:solidFill>
                  <a:srgbClr val="C00000"/>
                </a:solidFill>
              </a:rPr>
              <a:t>se Vás</a:t>
            </a:r>
            <a:endParaRPr lang="cs-CZ" sz="6000" b="1" dirty="0">
              <a:solidFill>
                <a:srgbClr val="C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B484C-FD44-4BBC-AF10-F5665C72A3DC}" type="slidenum">
              <a:rPr lang="cs-CZ" altLang="cs-CZ" smtClean="0"/>
              <a:pPr/>
              <a:t>16</a:t>
            </a:fld>
            <a:endParaRPr lang="cs-CZ" alt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1295466" y="2530841"/>
            <a:ext cx="1056117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cs-CZ" altLang="cs-CZ" sz="2800" b="1" dirty="0">
                <a:latin typeface="+mj-lt"/>
              </a:rPr>
              <a:t>Dotazníkové šetření</a:t>
            </a:r>
          </a:p>
          <a:p>
            <a:pPr marL="1371600" lvl="2" indent="-457200">
              <a:buFont typeface="Wingdings" panose="05000000000000000000" pitchFamily="2" charset="2"/>
              <a:buChar char="q"/>
            </a:pPr>
            <a:r>
              <a:rPr lang="cs-CZ" altLang="cs-CZ" sz="2800" dirty="0" smtClean="0">
                <a:latin typeface="+mj-lt"/>
              </a:rPr>
              <a:t>Využití nové služby</a:t>
            </a:r>
            <a:endParaRPr lang="cs-CZ" altLang="cs-CZ" sz="2800" dirty="0">
              <a:latin typeface="+mj-lt"/>
            </a:endParaRPr>
          </a:p>
          <a:p>
            <a:pPr marL="1371600" lvl="2" indent="-457200">
              <a:buFont typeface="Wingdings" panose="05000000000000000000" pitchFamily="2" charset="2"/>
              <a:buChar char="q"/>
            </a:pPr>
            <a:r>
              <a:rPr lang="cs-CZ" altLang="cs-CZ" sz="2800" dirty="0" smtClean="0">
                <a:latin typeface="+mj-lt"/>
              </a:rPr>
              <a:t>Včasnost katalogizace</a:t>
            </a:r>
            <a:endParaRPr lang="cs-CZ" altLang="cs-CZ" sz="2800" dirty="0">
              <a:latin typeface="+mj-lt"/>
            </a:endParaRPr>
          </a:p>
          <a:p>
            <a:pPr marL="1371600" lvl="2" indent="-457200">
              <a:buFont typeface="Wingdings" panose="05000000000000000000" pitchFamily="2" charset="2"/>
              <a:buChar char="q"/>
            </a:pPr>
            <a:r>
              <a:rPr lang="cs-CZ" altLang="cs-CZ" sz="2800" dirty="0" smtClean="0">
                <a:latin typeface="+mj-lt"/>
              </a:rPr>
              <a:t>Zájem o budoucí využití a pokračování projektu</a:t>
            </a:r>
            <a:endParaRPr lang="cs-CZ" altLang="cs-CZ" sz="2800" dirty="0">
              <a:latin typeface="+mj-lt"/>
            </a:endParaRPr>
          </a:p>
          <a:p>
            <a:endParaRPr lang="cs-CZ" sz="2800" i="1" spc="-100" dirty="0"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92246776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Zástupný symbol pro obsah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034" y="320510"/>
            <a:ext cx="11010507" cy="6033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3095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Zástupný symbol pro obsah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010" y="358219"/>
            <a:ext cx="10850252" cy="59294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2840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Zástupný symbol pro obsah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047" y="405353"/>
            <a:ext cx="11293312" cy="60048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1430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95467" y="1962713"/>
            <a:ext cx="9601067" cy="1440160"/>
          </a:xfrm>
        </p:spPr>
        <p:txBody>
          <a:bodyPr anchor="t">
            <a:normAutofit/>
          </a:bodyPr>
          <a:lstStyle/>
          <a:p>
            <a:pPr algn="l"/>
            <a:r>
              <a:rPr lang="cs-CZ" sz="4800" b="1" dirty="0" smtClean="0">
                <a:solidFill>
                  <a:srgbClr val="C00000"/>
                </a:solidFill>
              </a:rPr>
              <a:t>Projekt CENTRAL</a:t>
            </a:r>
            <a:endParaRPr lang="cs-CZ" sz="4800" b="1" dirty="0">
              <a:solidFill>
                <a:srgbClr val="C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B484C-FD44-4BBC-AF10-F5665C72A3DC}" type="slidenum">
              <a:rPr lang="cs-CZ" altLang="cs-CZ" smtClean="0"/>
              <a:pPr/>
              <a:t>2</a:t>
            </a:fld>
            <a:endParaRPr lang="cs-CZ" alt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1295466" y="3284985"/>
            <a:ext cx="10561173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cs-CZ" altLang="cs-CZ" sz="3200" dirty="0" smtClean="0">
                <a:latin typeface="+mj-lt"/>
              </a:rPr>
              <a:t>Ostrý provoz zahájen 1. 4. 2019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cs-CZ" altLang="cs-CZ" sz="3200" dirty="0" smtClean="0">
                <a:latin typeface="+mj-lt"/>
              </a:rPr>
              <a:t>Úzká spolupráce s Národní knihovnou ČR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cs-CZ" sz="3200" dirty="0" smtClean="0"/>
              <a:t>Finanční podpora Ministerstva </a:t>
            </a:r>
            <a:r>
              <a:rPr lang="cs-CZ" sz="3200" dirty="0"/>
              <a:t>kultury ČR z dotačního programu VISK 1</a:t>
            </a:r>
            <a:r>
              <a:rPr lang="cs-CZ" altLang="cs-CZ" sz="3200" dirty="0" smtClean="0">
                <a:latin typeface="+mj-lt"/>
              </a:rPr>
              <a:t> </a:t>
            </a:r>
          </a:p>
          <a:p>
            <a:pPr lvl="2"/>
            <a:endParaRPr lang="cs-CZ" altLang="cs-CZ" sz="2800" dirty="0" smtClean="0">
              <a:solidFill>
                <a:schemeClr val="bg1">
                  <a:lumMod val="50000"/>
                </a:schemeClr>
              </a:solidFill>
              <a:latin typeface="+mj-lt"/>
            </a:endParaRPr>
          </a:p>
          <a:p>
            <a:endParaRPr lang="cs-CZ" sz="2800" i="1" spc="-100" dirty="0">
              <a:solidFill>
                <a:schemeClr val="bg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016213136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Zástupný symbol pro obsah 3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206" y="424205"/>
            <a:ext cx="11444139" cy="60802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7112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95467" y="1962713"/>
            <a:ext cx="9601067" cy="1440160"/>
          </a:xfrm>
        </p:spPr>
        <p:txBody>
          <a:bodyPr anchor="t"/>
          <a:lstStyle/>
          <a:p>
            <a:pPr algn="l"/>
            <a:r>
              <a:rPr lang="cs-CZ" sz="6000" dirty="0" smtClean="0">
                <a:solidFill>
                  <a:srgbClr val="C00000"/>
                </a:solidFill>
              </a:rPr>
              <a:t>Děkujeme za pozornost</a:t>
            </a:r>
            <a:endParaRPr lang="cs-CZ" sz="6000" dirty="0">
              <a:solidFill>
                <a:srgbClr val="C0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B484C-FD44-4BBC-AF10-F5665C72A3DC}" type="slidenum">
              <a:rPr lang="cs-CZ" altLang="cs-CZ" smtClean="0"/>
              <a:pPr/>
              <a:t>21</a:t>
            </a:fld>
            <a:endParaRPr lang="cs-CZ" alt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1295467" y="3284985"/>
            <a:ext cx="10561173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i="1" spc="-100" dirty="0" smtClean="0">
                <a:solidFill>
                  <a:schemeClr val="bg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Zuzana Kopencová, vedoucí odboru knihovních fondů </a:t>
            </a:r>
            <a:r>
              <a:rPr lang="cs-CZ" sz="2800" i="1" spc="-100" dirty="0" smtClean="0">
                <a:solidFill>
                  <a:srgbClr val="C00000"/>
                </a:solidFill>
                <a:latin typeface="+mj-lt"/>
                <a:ea typeface="+mj-ea"/>
                <a:cs typeface="+mj-cs"/>
                <a:hlinkClick r:id="rId2"/>
              </a:rPr>
              <a:t>zuzana.kopencova</a:t>
            </a:r>
            <a:r>
              <a:rPr lang="cs-CZ" sz="2800" dirty="0" smtClean="0">
                <a:solidFill>
                  <a:srgbClr val="C00000"/>
                </a:solidFill>
                <a:hlinkClick r:id="rId2"/>
              </a:rPr>
              <a:t>@mlp.cz</a:t>
            </a:r>
            <a:endParaRPr lang="cs-CZ" sz="2800" dirty="0" smtClean="0">
              <a:solidFill>
                <a:srgbClr val="C00000"/>
              </a:solidFill>
            </a:endParaRPr>
          </a:p>
          <a:p>
            <a:endParaRPr lang="cs-CZ" sz="2800" i="1" spc="-100" dirty="0" smtClean="0">
              <a:solidFill>
                <a:srgbClr val="C00000"/>
              </a:solidFill>
              <a:latin typeface="+mj-lt"/>
              <a:ea typeface="+mj-ea"/>
              <a:cs typeface="+mj-cs"/>
            </a:endParaRPr>
          </a:p>
          <a:p>
            <a:r>
              <a:rPr lang="cs-CZ" sz="2800" i="1" spc="-100" dirty="0" smtClean="0">
                <a:solidFill>
                  <a:schemeClr val="bg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Ivana </a:t>
            </a:r>
            <a:r>
              <a:rPr lang="cs-CZ" sz="2800" i="1" spc="-100" dirty="0" err="1" smtClean="0">
                <a:solidFill>
                  <a:schemeClr val="bg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Ferdinandová</a:t>
            </a:r>
            <a:r>
              <a:rPr lang="cs-CZ" sz="2800" i="1" spc="-100" dirty="0" smtClean="0">
                <a:solidFill>
                  <a:schemeClr val="bg1">
                    <a:lumMod val="50000"/>
                  </a:schemeClr>
                </a:solidFill>
                <a:latin typeface="+mj-lt"/>
                <a:ea typeface="+mj-ea"/>
                <a:cs typeface="+mj-cs"/>
              </a:rPr>
              <a:t>, vedoucí oddělení katalogizace</a:t>
            </a:r>
          </a:p>
          <a:p>
            <a:r>
              <a:rPr lang="cs-CZ" sz="2800" i="1" spc="-100" dirty="0" smtClean="0">
                <a:solidFill>
                  <a:srgbClr val="C00000"/>
                </a:solidFill>
                <a:latin typeface="+mj-lt"/>
                <a:ea typeface="+mj-ea"/>
                <a:cs typeface="+mj-cs"/>
                <a:hlinkClick r:id="rId3"/>
              </a:rPr>
              <a:t>Ivana.ferdinandová</a:t>
            </a:r>
            <a:r>
              <a:rPr lang="cs-CZ" sz="2800" dirty="0" smtClean="0">
                <a:solidFill>
                  <a:srgbClr val="C00000"/>
                </a:solidFill>
                <a:hlinkClick r:id="rId3"/>
              </a:rPr>
              <a:t>@mlp.cz</a:t>
            </a:r>
            <a:endParaRPr lang="cs-CZ" sz="2800" dirty="0" smtClean="0">
              <a:solidFill>
                <a:srgbClr val="C00000"/>
              </a:solidFill>
            </a:endParaRPr>
          </a:p>
          <a:p>
            <a:endParaRPr lang="cs-CZ" sz="2800" dirty="0">
              <a:solidFill>
                <a:srgbClr val="C00000"/>
              </a:solidFill>
            </a:endParaRPr>
          </a:p>
          <a:p>
            <a:endParaRPr lang="cs-CZ" sz="2800" i="1" spc="-100" dirty="0">
              <a:solidFill>
                <a:srgbClr val="C00000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68283717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295467" y="1962713"/>
            <a:ext cx="9601067" cy="1440160"/>
          </a:xfrm>
        </p:spPr>
        <p:txBody>
          <a:bodyPr anchor="t">
            <a:normAutofit/>
          </a:bodyPr>
          <a:lstStyle/>
          <a:p>
            <a:pPr algn="l"/>
            <a:r>
              <a:rPr lang="cs-CZ" sz="4800" b="1" dirty="0">
                <a:solidFill>
                  <a:srgbClr val="C00000"/>
                </a:solidFill>
              </a:rPr>
              <a:t>Co jsme pro to museli udělat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0B484C-FD44-4BBC-AF10-F5665C72A3DC}" type="slidenum">
              <a:rPr lang="cs-CZ" altLang="cs-CZ" smtClean="0"/>
              <a:pPr/>
              <a:t>3</a:t>
            </a:fld>
            <a:endParaRPr lang="cs-CZ" altLang="cs-CZ" dirty="0"/>
          </a:p>
        </p:txBody>
      </p:sp>
      <p:sp>
        <p:nvSpPr>
          <p:cNvPr id="5" name="TextovéPole 4"/>
          <p:cNvSpPr txBox="1"/>
          <p:nvPr/>
        </p:nvSpPr>
        <p:spPr>
          <a:xfrm>
            <a:off x="1295465" y="3284985"/>
            <a:ext cx="10561173" cy="29238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3200" dirty="0" smtClean="0"/>
              <a:t>Vytvořit </a:t>
            </a:r>
            <a:r>
              <a:rPr lang="cs-CZ" sz="3200" dirty="0"/>
              <a:t>editor pro katalogizaci dle </a:t>
            </a:r>
            <a:r>
              <a:rPr lang="cs-CZ" sz="3200" dirty="0" smtClean="0"/>
              <a:t>pravidel RDA ve formátu MARC 21</a:t>
            </a:r>
            <a:endParaRPr lang="cs-CZ" sz="3200" dirty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3200" dirty="0" smtClean="0"/>
              <a:t>Změnit </a:t>
            </a:r>
            <a:r>
              <a:rPr lang="cs-CZ" sz="3200" dirty="0"/>
              <a:t>postupy a procesy zpracování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3200" dirty="0"/>
              <a:t>D</a:t>
            </a:r>
            <a:r>
              <a:rPr lang="cs-CZ" sz="3200" dirty="0" smtClean="0"/>
              <a:t>osáhnout </a:t>
            </a:r>
            <a:r>
              <a:rPr lang="cs-CZ" sz="3200" dirty="0"/>
              <a:t>standardizovaného exportu dat pro SKC</a:t>
            </a:r>
          </a:p>
          <a:p>
            <a:pPr lvl="2"/>
            <a:endParaRPr lang="cs-CZ" altLang="cs-CZ" sz="2800" dirty="0" smtClean="0">
              <a:solidFill>
                <a:schemeClr val="bg1">
                  <a:lumMod val="50000"/>
                </a:schemeClr>
              </a:solidFill>
              <a:latin typeface="+mj-lt"/>
            </a:endParaRPr>
          </a:p>
          <a:p>
            <a:endParaRPr lang="cs-CZ" sz="2800" i="1" spc="-100" dirty="0">
              <a:solidFill>
                <a:schemeClr val="bg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715297372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800" b="1" dirty="0" smtClean="0">
                <a:solidFill>
                  <a:srgbClr val="C00000"/>
                </a:solidFill>
              </a:rPr>
              <a:t>Projekt CENTRAL – nutné změny</a:t>
            </a:r>
            <a:endParaRPr lang="cs-CZ" sz="4800" b="1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sz="3600" b="1" dirty="0" smtClean="0"/>
              <a:t>1. Implementace </a:t>
            </a:r>
            <a:r>
              <a:rPr lang="cs-CZ" sz="3600" b="1" dirty="0" err="1" smtClean="0"/>
              <a:t>MARCu</a:t>
            </a:r>
            <a:r>
              <a:rPr lang="cs-CZ" sz="3600" b="1" dirty="0" smtClean="0"/>
              <a:t> 21</a:t>
            </a:r>
          </a:p>
          <a:p>
            <a:pPr marL="0" indent="0">
              <a:buNone/>
            </a:pPr>
            <a:endParaRPr lang="cs-CZ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cs-CZ" sz="3200" dirty="0" smtClean="0"/>
              <a:t>Koniáš – knihovní systém psaný pro potřeby MKP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3200" dirty="0" smtClean="0"/>
              <a:t>Data z něj byla generována do </a:t>
            </a:r>
            <a:r>
              <a:rPr lang="cs-CZ" sz="3200" dirty="0" err="1" smtClean="0"/>
              <a:t>UNIMARCu</a:t>
            </a:r>
            <a:endParaRPr lang="cs-CZ" sz="3200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cs-CZ" sz="3200" dirty="0" smtClean="0"/>
              <a:t>Plně vyhovující program pro 49 poboček MKP oproti nekompatibilitě s ostatními systémy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3200" dirty="0"/>
              <a:t>Řešení: editor </a:t>
            </a:r>
            <a:r>
              <a:rPr lang="cs-CZ" sz="3200" dirty="0" err="1"/>
              <a:t>MARCu</a:t>
            </a:r>
            <a:r>
              <a:rPr lang="cs-CZ" sz="3200" dirty="0"/>
              <a:t> 21 přímo v Koniáši = </a:t>
            </a:r>
            <a:r>
              <a:rPr lang="cs-CZ" sz="3200" dirty="0" smtClean="0"/>
              <a:t>Marcipán vyvinutý OIT ve spolupráci s KAT</a:t>
            </a:r>
            <a:endParaRPr lang="cs-CZ" sz="3200" dirty="0"/>
          </a:p>
          <a:p>
            <a:pPr marL="457200" lvl="1" indent="0">
              <a:buNone/>
            </a:pPr>
            <a:endParaRPr lang="cs-CZ" sz="3200" dirty="0"/>
          </a:p>
          <a:p>
            <a:pPr marL="457200" lvl="1" indent="0">
              <a:buNone/>
            </a:pPr>
            <a:endParaRPr lang="cs-CZ" sz="3200" dirty="0" smtClean="0"/>
          </a:p>
        </p:txBody>
      </p:sp>
    </p:spTree>
    <p:extLst>
      <p:ext uri="{BB962C8B-B14F-4D97-AF65-F5344CB8AC3E}">
        <p14:creationId xmlns:p14="http://schemas.microsoft.com/office/powerpoint/2010/main" val="693919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800" b="1" dirty="0" smtClean="0">
                <a:solidFill>
                  <a:srgbClr val="C00000"/>
                </a:solidFill>
              </a:rPr>
              <a:t>Projekt CENTRAL – nutné změny</a:t>
            </a:r>
            <a:endParaRPr lang="cs-CZ" sz="4800" b="1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cs-CZ" b="1" dirty="0" smtClean="0"/>
          </a:p>
          <a:p>
            <a:pPr marL="0" indent="0">
              <a:buNone/>
            </a:pPr>
            <a:r>
              <a:rPr lang="cs-CZ" sz="3600" b="1" dirty="0" smtClean="0"/>
              <a:t>1. Implementace </a:t>
            </a:r>
            <a:r>
              <a:rPr lang="cs-CZ" sz="3600" b="1" dirty="0" err="1" smtClean="0"/>
              <a:t>MARCu</a:t>
            </a:r>
            <a:r>
              <a:rPr lang="cs-CZ" sz="3600" b="1" dirty="0" smtClean="0"/>
              <a:t> 21</a:t>
            </a:r>
          </a:p>
          <a:p>
            <a:pPr marL="0" indent="0">
              <a:buNone/>
            </a:pPr>
            <a:endParaRPr lang="cs-CZ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cs-CZ" sz="3200" dirty="0" smtClean="0"/>
              <a:t>Prakticky: jmenné </a:t>
            </a:r>
            <a:r>
              <a:rPr lang="cs-CZ" sz="3200" dirty="0" err="1" smtClean="0"/>
              <a:t>katalogizátorky</a:t>
            </a:r>
            <a:r>
              <a:rPr lang="cs-CZ" sz="3200" dirty="0" smtClean="0"/>
              <a:t> byly testovacím týmem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3200" dirty="0" smtClean="0"/>
              <a:t>Musely jako první akceptovat změny a postupný přesun katalogizace z Koniáše do Marcipánu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3200" dirty="0" smtClean="0"/>
              <a:t>Proces probíhal v době běžně zpracovávaného fondu</a:t>
            </a:r>
            <a:endParaRPr lang="cs-CZ" sz="3200" dirty="0"/>
          </a:p>
          <a:p>
            <a:pPr marL="457200" lvl="1" indent="0">
              <a:buNone/>
            </a:pPr>
            <a:endParaRPr lang="cs-CZ" sz="3200" dirty="0" smtClean="0"/>
          </a:p>
        </p:txBody>
      </p:sp>
    </p:spTree>
    <p:extLst>
      <p:ext uri="{BB962C8B-B14F-4D97-AF65-F5344CB8AC3E}">
        <p14:creationId xmlns:p14="http://schemas.microsoft.com/office/powerpoint/2010/main" val="2388045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800" b="1" dirty="0" smtClean="0">
                <a:solidFill>
                  <a:srgbClr val="C00000"/>
                </a:solidFill>
              </a:rPr>
              <a:t>Projekt CENTRAL – nutné změny</a:t>
            </a:r>
            <a:endParaRPr lang="cs-CZ" sz="4800" b="1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cs-CZ" sz="3600" b="1" dirty="0" smtClean="0"/>
          </a:p>
          <a:p>
            <a:pPr marL="0" indent="0">
              <a:buNone/>
            </a:pPr>
            <a:r>
              <a:rPr lang="cs-CZ" sz="3600" b="1" dirty="0" smtClean="0"/>
              <a:t>2. Změny postupů a procesů v oddělení akvizice</a:t>
            </a:r>
          </a:p>
          <a:p>
            <a:pPr marL="0" indent="0">
              <a:buNone/>
            </a:pPr>
            <a:endParaRPr lang="cs-CZ" dirty="0" smtClean="0"/>
          </a:p>
          <a:p>
            <a:pPr lvl="1">
              <a:buFont typeface="Arial" panose="020B0604020202020204" pitchFamily="34" charset="0"/>
              <a:buChar char="•"/>
            </a:pPr>
            <a:r>
              <a:rPr lang="cs-CZ" sz="3200" dirty="0"/>
              <a:t>D</a:t>
            </a:r>
            <a:r>
              <a:rPr lang="cs-CZ" sz="3200" dirty="0" smtClean="0"/>
              <a:t>řívější získávání signálních výtisků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3200" dirty="0" smtClean="0"/>
              <a:t>Nově 2 signály – synchronní jmenná i věcná katalogizace (pokud se nám nepodaří získat 2 výtisky, přednost má jmenná katalogizace)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3200" dirty="0" smtClean="0"/>
              <a:t>Objednávání titulů i během víkendů</a:t>
            </a:r>
          </a:p>
        </p:txBody>
      </p:sp>
    </p:spTree>
    <p:extLst>
      <p:ext uri="{BB962C8B-B14F-4D97-AF65-F5344CB8AC3E}">
        <p14:creationId xmlns:p14="http://schemas.microsoft.com/office/powerpoint/2010/main" val="959184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800" b="1" dirty="0" smtClean="0">
                <a:solidFill>
                  <a:srgbClr val="C00000"/>
                </a:solidFill>
              </a:rPr>
              <a:t>Projekt CENTRAL – nutné změny</a:t>
            </a:r>
            <a:endParaRPr lang="cs-CZ" sz="4800" b="1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cs-CZ" sz="3600" b="1" dirty="0" smtClean="0"/>
              <a:t>3. </a:t>
            </a:r>
            <a:r>
              <a:rPr lang="cs-CZ" sz="3600" b="1" dirty="0"/>
              <a:t>Změny postupů a procesů v oddělení </a:t>
            </a:r>
            <a:r>
              <a:rPr lang="cs-CZ" sz="3600" b="1" dirty="0" smtClean="0"/>
              <a:t>katalogizace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3000" dirty="0" smtClean="0"/>
              <a:t>Dosavadní postup byl odlišný od praxe ostatních knihoven:</a:t>
            </a:r>
          </a:p>
          <a:p>
            <a:pPr marL="1371600" lvl="2" indent="-457200">
              <a:buFont typeface="+mj-lt"/>
              <a:buAutoNum type="arabicPeriod"/>
            </a:pPr>
            <a:r>
              <a:rPr lang="cs-CZ" dirty="0" smtClean="0"/>
              <a:t>Věcná katalogizace</a:t>
            </a:r>
          </a:p>
          <a:p>
            <a:pPr marL="1371600" lvl="2" indent="-457200">
              <a:buFont typeface="+mj-lt"/>
              <a:buAutoNum type="arabicPeriod"/>
            </a:pPr>
            <a:r>
              <a:rPr lang="cs-CZ" dirty="0" smtClean="0"/>
              <a:t>Jmenná katalogizace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3000" dirty="0" smtClean="0"/>
              <a:t>Nově:</a:t>
            </a:r>
          </a:p>
          <a:p>
            <a:pPr marL="1371600" lvl="2" indent="-457200">
              <a:buFont typeface="+mj-lt"/>
              <a:buAutoNum type="arabicPeriod"/>
            </a:pPr>
            <a:r>
              <a:rPr lang="cs-CZ" dirty="0" smtClean="0"/>
              <a:t>Beletrie – nejprve jmenná, pak věcná katalogizace, resp. součinně</a:t>
            </a:r>
          </a:p>
          <a:p>
            <a:pPr marL="1371600" lvl="2" indent="-457200">
              <a:buFont typeface="+mj-lt"/>
              <a:buAutoNum type="arabicPeriod"/>
            </a:pPr>
            <a:r>
              <a:rPr lang="cs-CZ" dirty="0" smtClean="0"/>
              <a:t>Naučná literatura – nejprve věcná, pak jmenná katalogizace</a:t>
            </a:r>
          </a:p>
          <a:p>
            <a:pPr marL="971550" lvl="1" indent="-457200">
              <a:buFont typeface="Arial" panose="020B0604020202020204" pitchFamily="34" charset="0"/>
              <a:buChar char="•"/>
            </a:pPr>
            <a:r>
              <a:rPr lang="cs-CZ" sz="2400" dirty="0" smtClean="0"/>
              <a:t>Pokud během katalogizace dojde k přeřazení titulu z beletrie do naučné literatury či naopak, rozdílný postup zpracování způsobuje nutnost dalších činností</a:t>
            </a:r>
          </a:p>
          <a:p>
            <a:pPr marL="971550" lvl="1" indent="-457200">
              <a:buFont typeface="Arial" panose="020B0604020202020204" pitchFamily="34" charset="0"/>
              <a:buChar char="•"/>
            </a:pPr>
            <a:r>
              <a:rPr lang="cs-CZ" sz="2400" dirty="0" smtClean="0"/>
              <a:t>Může nastat situace, kdy v interním zpracování je titul jako naučná literatura a v </a:t>
            </a:r>
            <a:r>
              <a:rPr lang="cs-CZ" sz="2400" dirty="0" err="1" smtClean="0"/>
              <a:t>MARCu</a:t>
            </a:r>
            <a:r>
              <a:rPr lang="cs-CZ" sz="2400" dirty="0" smtClean="0"/>
              <a:t> 21 jako beletrie. Důvodem je snaha udržet jednotnost dosavadního zpracování</a:t>
            </a:r>
            <a:endParaRPr lang="cs-CZ" sz="2400" dirty="0"/>
          </a:p>
          <a:p>
            <a:pPr marL="514350" lvl="1" indent="0">
              <a:buNone/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944645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800" b="1" dirty="0" smtClean="0">
                <a:solidFill>
                  <a:srgbClr val="C00000"/>
                </a:solidFill>
              </a:rPr>
              <a:t>Projekt CENTRAL – nutné změny</a:t>
            </a:r>
            <a:endParaRPr lang="cs-CZ" sz="4800" b="1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sz="3600" b="1" dirty="0" smtClean="0"/>
              <a:t>3. </a:t>
            </a:r>
            <a:r>
              <a:rPr lang="cs-CZ" sz="3600" b="1" dirty="0"/>
              <a:t>Změny postupů a procesů v oddělení </a:t>
            </a:r>
            <a:r>
              <a:rPr lang="cs-CZ" sz="3600" b="1" dirty="0" smtClean="0"/>
              <a:t>katalogizace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3200" dirty="0" smtClean="0"/>
              <a:t>Jmenná katalogizace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cs-CZ" dirty="0" smtClean="0"/>
              <a:t>Nutnost naučit se MARC 21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cs-CZ" dirty="0" smtClean="0"/>
              <a:t>Pravidelné konzultace s dr. Jaroslavou Svobodovou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cs-CZ" dirty="0" smtClean="0"/>
              <a:t>Sety zkušebně jmenně zkatalogizovaných titulů posílané ke konzultaci do NK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cs-CZ" dirty="0" smtClean="0"/>
              <a:t>Mailová poštovní skupina, kde jsou dosud řešeny nejasnosti, problémy, chyby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cs-CZ" dirty="0" smtClean="0"/>
              <a:t>Jmenné </a:t>
            </a:r>
            <a:r>
              <a:rPr lang="cs-CZ" dirty="0" err="1" smtClean="0"/>
              <a:t>katalogizátorky</a:t>
            </a:r>
            <a:r>
              <a:rPr lang="cs-CZ" dirty="0" smtClean="0"/>
              <a:t> postupnou aplikací </a:t>
            </a:r>
            <a:r>
              <a:rPr lang="cs-CZ" dirty="0" err="1" smtClean="0"/>
              <a:t>MARCu</a:t>
            </a:r>
            <a:r>
              <a:rPr lang="cs-CZ" dirty="0" smtClean="0"/>
              <a:t> 21, testováním a praktickým přizpůsobováním se novému systému vstřebaly spoustu nových informací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cs-CZ" dirty="0" smtClean="0"/>
              <a:t>Vyšší časová náročnost na jmenné zpracování beletrie je kompenzována přebíráním záznamů naučné literatury</a:t>
            </a:r>
          </a:p>
          <a:p>
            <a:pPr marL="514350" lvl="1" indent="0">
              <a:buNone/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2670467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800" b="1" dirty="0" smtClean="0">
                <a:solidFill>
                  <a:srgbClr val="C00000"/>
                </a:solidFill>
              </a:rPr>
              <a:t>Projekt CENTRAL – nutné změny</a:t>
            </a:r>
            <a:endParaRPr lang="cs-CZ" sz="4800" b="1" dirty="0">
              <a:solidFill>
                <a:srgbClr val="C0000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3600" b="1" dirty="0" smtClean="0"/>
              <a:t>3. </a:t>
            </a:r>
            <a:r>
              <a:rPr lang="cs-CZ" sz="3600" b="1" dirty="0"/>
              <a:t>Změny postupů a procesů v oddělení </a:t>
            </a:r>
            <a:r>
              <a:rPr lang="cs-CZ" sz="3600" b="1" dirty="0" smtClean="0"/>
              <a:t>katalogizace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3200" dirty="0" smtClean="0"/>
              <a:t> Autority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cs-CZ" dirty="0" smtClean="0"/>
              <a:t>Nová pozice: správce jmenných a věcných autorit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cs-CZ" dirty="0" smtClean="0"/>
              <a:t>Dosud v </a:t>
            </a:r>
            <a:r>
              <a:rPr lang="cs-CZ" dirty="0"/>
              <a:t>K</a:t>
            </a:r>
            <a:r>
              <a:rPr lang="cs-CZ" dirty="0" smtClean="0"/>
              <a:t>oniáši: Osoby, Místa, Instituce. Část entit sloučena s bází autorit NK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cs-CZ" dirty="0" smtClean="0"/>
              <a:t>Sloučení nutné, aby byla zachována data MKP. Nutná průběžná důkladná práce na aktualizacích záznamů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cs-CZ" dirty="0" smtClean="0"/>
              <a:t>MKP nyní: off-line sdílení bází národních autorit, denně aktualizováno</a:t>
            </a:r>
          </a:p>
          <a:p>
            <a:pPr lvl="2">
              <a:buFont typeface="Wingdings" panose="05000000000000000000" pitchFamily="2" charset="2"/>
              <a:buChar char="§"/>
            </a:pPr>
            <a:r>
              <a:rPr lang="cs-CZ" dirty="0" smtClean="0"/>
              <a:t>Díky rychlé jmenné katalogizaci MKP zakládá nové autority</a:t>
            </a:r>
            <a:endParaRPr lang="cs-CZ" dirty="0"/>
          </a:p>
          <a:p>
            <a:pPr lvl="2">
              <a:buFont typeface="Wingdings" panose="05000000000000000000" pitchFamily="2" charset="2"/>
              <a:buChar char="§"/>
            </a:pPr>
            <a:r>
              <a:rPr lang="cs-CZ" dirty="0" smtClean="0"/>
              <a:t>Správce jmenných a věcných autorit: supervize a komunikace s NK</a:t>
            </a:r>
          </a:p>
          <a:p>
            <a:pPr marL="514350" lvl="1" indent="0">
              <a:buNone/>
            </a:pPr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1326407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12915</TotalTime>
  <Words>944</Words>
  <Application>Microsoft Office PowerPoint</Application>
  <PresentationFormat>Vlastní</PresentationFormat>
  <Paragraphs>113</Paragraphs>
  <Slides>21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21</vt:i4>
      </vt:variant>
    </vt:vector>
  </HeadingPairs>
  <TitlesOfParts>
    <vt:vector size="22" baseType="lpstr">
      <vt:lpstr>Motiv systému Office</vt:lpstr>
      <vt:lpstr>CENTRAL Katalogizace beletrie pro knihovny ČR Městská knihovna v Praze   Zuzana Kopencová, Ivana Ferdinandová 22. 11. 2019 </vt:lpstr>
      <vt:lpstr>Projekt CENTRAL</vt:lpstr>
      <vt:lpstr>Co jsme pro to museli udělat</vt:lpstr>
      <vt:lpstr>Projekt CENTRAL – nutné změny</vt:lpstr>
      <vt:lpstr>Projekt CENTRAL – nutné změny</vt:lpstr>
      <vt:lpstr>Projekt CENTRAL – nutné změny</vt:lpstr>
      <vt:lpstr>Projekt CENTRAL – nutné změny</vt:lpstr>
      <vt:lpstr>Projekt CENTRAL – nutné změny</vt:lpstr>
      <vt:lpstr>Projekt CENTRAL – nutné změny</vt:lpstr>
      <vt:lpstr>Projekt CENTRAL – nutné změny</vt:lpstr>
      <vt:lpstr>Projekt CENTRAL – nutné změny</vt:lpstr>
      <vt:lpstr>Projekt CENTRAL – nutné změny</vt:lpstr>
      <vt:lpstr>Projekt CENTRAL – nutné změny</vt:lpstr>
      <vt:lpstr>Projekt CENTRAL – nutné změny</vt:lpstr>
      <vt:lpstr>Projekt CENTRAL – nutné změny</vt:lpstr>
      <vt:lpstr>Zeptali jsme se Vás</vt:lpstr>
      <vt:lpstr>Prezentace aplikace PowerPoint</vt:lpstr>
      <vt:lpstr>Prezentace aplikace PowerPoint</vt:lpstr>
      <vt:lpstr>Prezentace aplikace PowerPoint</vt:lpstr>
      <vt:lpstr>Prezentace aplikace PowerPoint</vt:lpstr>
      <vt:lpstr>Děkujeme za pozornost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Nahid Ahmed</dc:creator>
  <cp:lastModifiedBy>Zuzana Kopencová</cp:lastModifiedBy>
  <cp:revision>133</cp:revision>
  <dcterms:created xsi:type="dcterms:W3CDTF">2017-10-05T18:27:48Z</dcterms:created>
  <dcterms:modified xsi:type="dcterms:W3CDTF">2019-11-08T11:31:33Z</dcterms:modified>
</cp:coreProperties>
</file>