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64" r:id="rId5"/>
    <p:sldId id="282" r:id="rId6"/>
    <p:sldId id="276" r:id="rId7"/>
    <p:sldId id="281" r:id="rId8"/>
    <p:sldId id="292" r:id="rId9"/>
    <p:sldId id="289" r:id="rId10"/>
    <p:sldId id="291" r:id="rId11"/>
    <p:sldId id="295" r:id="rId12"/>
    <p:sldId id="294" r:id="rId13"/>
    <p:sldId id="283" r:id="rId14"/>
    <p:sldId id="293" r:id="rId15"/>
  </p:sldIdLst>
  <p:sldSz cx="12188825" cy="6858000"/>
  <p:notesSz cx="6858000" cy="9144000"/>
  <p:defaultTextStyle>
    <a:defPPr rtl="0">
      <a:defRPr lang="cs-CZ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9" pos="3839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8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115" d="100"/>
          <a:sy n="115" d="100"/>
        </p:scale>
        <p:origin x="378" y="10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280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2C34602F-3339-4A0E-AA0D-AA2DA921D5A0}" type="datetime1">
              <a:rPr lang="cs-CZ" smtClean="0">
                <a:solidFill>
                  <a:schemeClr val="tx2"/>
                </a:solidFill>
              </a:rPr>
              <a:pPr algn="r" rtl="0"/>
              <a:t>11.11.2019</a:t>
            </a:fld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CFD77566-CD65-4859-9FA1-43956DC85B8C}" type="slidenum">
              <a:rPr lang="cs-CZ" smtClean="0">
                <a:solidFill>
                  <a:schemeClr val="tx2"/>
                </a:solidFill>
              </a:rPr>
              <a:pPr algn="r" rtl="0"/>
              <a:t>‹#›</a:t>
            </a:fld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>
                <a:solidFill>
                  <a:schemeClr val="tx2"/>
                </a:solidFill>
              </a:defRPr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>
                <a:solidFill>
                  <a:schemeClr val="tx2"/>
                </a:solidFill>
              </a:defRPr>
            </a:lvl1pPr>
          </a:lstStyle>
          <a:p>
            <a:fld id="{CD88E919-D898-4855-B8B4-A49ACED4EA41}" type="datetime1">
              <a:rPr lang="cs-CZ" smtClean="0"/>
              <a:pPr/>
              <a:t>11.11.2019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>
                <a:solidFill>
                  <a:schemeClr val="tx2"/>
                </a:solidFill>
              </a:defRPr>
            </a:lvl1pPr>
          </a:lstStyle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>
                <a:solidFill>
                  <a:schemeClr val="tx2"/>
                </a:solidFill>
              </a:defRPr>
            </a:lvl1pPr>
          </a:lstStyle>
          <a:p>
            <a:fld id="{B8796F01-7154-41E0-B48B-A6921757531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96F01-7154-41E0-B48B-A6921757531A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410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96F01-7154-41E0-B48B-A6921757531A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543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2383" y="1498601"/>
            <a:ext cx="7008574" cy="3298825"/>
          </a:xfrm>
        </p:spPr>
        <p:txBody>
          <a:bodyPr rtlCol="0">
            <a:normAutofit/>
          </a:bodyPr>
          <a:lstStyle>
            <a:lvl1pPr algn="l" rtl="0">
              <a:lnSpc>
                <a:spcPct val="90000"/>
              </a:lnSpc>
              <a:defRPr sz="5400" cap="none" baseline="0"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2383" y="4927600"/>
            <a:ext cx="7008574" cy="1244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smtClean="0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277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D34C125-697B-4DD5-8970-E335CEB95B3E}" type="datetime1">
              <a:rPr lang="cs-CZ" smtClean="0"/>
              <a:pPr/>
              <a:t>11.11.2019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91C5AD9-787D-40FA-8A4D-16A055B9AF81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43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852633" y="274638"/>
            <a:ext cx="1422030" cy="5897561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117309" y="274638"/>
            <a:ext cx="8532178" cy="5897561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462C969-A9D3-4701-9D6C-99CE49BBA082}" type="datetime1">
              <a:rPr lang="cs-CZ" smtClean="0"/>
              <a:pPr/>
              <a:t>11.11.2019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91C5AD9-787D-40FA-8A4D-16A055B9AF81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71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 rtl="0">
              <a:defRPr/>
            </a:lvl1pPr>
            <a:lvl5pPr algn="l" rtl="0">
              <a:defRPr/>
            </a:lvl5pPr>
            <a:lvl6pPr algn="l" rtl="0">
              <a:defRPr/>
            </a:lvl6pPr>
            <a:lvl7pPr algn="l" rtl="0">
              <a:defRPr baseline="0"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67340E1-BF88-4310-8568-E9F8381A48D4}" type="datetime1">
              <a:rPr lang="cs-CZ" smtClean="0"/>
              <a:pPr/>
              <a:t>11.11.2019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A60BA0E-20D0-4E7C-B286-26C960A6788F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352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589" y="4445000"/>
            <a:ext cx="7008574" cy="1930400"/>
          </a:xfrm>
        </p:spPr>
        <p:txBody>
          <a:bodyPr rtlCol="0" anchor="t">
            <a:normAutofit/>
          </a:bodyPr>
          <a:lstStyle>
            <a:lvl1pPr algn="l" rtl="0">
              <a:defRPr sz="5400" b="0" cap="none" baseline="0"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12589" y="3124200"/>
            <a:ext cx="7008574" cy="1296987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 algn="l" rt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l" rtl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3402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117309" y="1701800"/>
            <a:ext cx="4977104" cy="44704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800"/>
            </a:lvl4pPr>
            <a:lvl5pPr marL="2011328" algn="l" rtl="0">
              <a:defRPr sz="1800"/>
            </a:lvl5pPr>
            <a:lvl6pPr marL="2011328" algn="l" rtl="0">
              <a:defRPr sz="1800"/>
            </a:lvl6pPr>
            <a:lvl7pPr marL="2011328" algn="l" rtl="0">
              <a:defRPr sz="1800"/>
            </a:lvl7pPr>
            <a:lvl8pPr marL="2011328" algn="l" rtl="0">
              <a:defRPr sz="1800"/>
            </a:lvl8pPr>
            <a:lvl9pPr marL="2011328" algn="l" rtl="0">
              <a:defRPr sz="18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297559" y="1701800"/>
            <a:ext cx="4977104" cy="44704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800"/>
            </a:lvl4pPr>
            <a:lvl5pPr marL="2011328" algn="l" rtl="0">
              <a:defRPr sz="1800"/>
            </a:lvl5pPr>
            <a:lvl6pPr marL="2011328" algn="l" rtl="0">
              <a:defRPr sz="1800"/>
            </a:lvl6pPr>
            <a:lvl7pPr marL="2011328" algn="l" rtl="0">
              <a:defRPr sz="1800"/>
            </a:lvl7pPr>
            <a:lvl8pPr marL="2011328" algn="l" rtl="0">
              <a:defRPr sz="1800"/>
            </a:lvl8pPr>
            <a:lvl9pPr marL="2011328" algn="l" rtl="0">
              <a:defRPr sz="18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D437D4F-ECE9-4981-A371-4B910D36769F}" type="datetime1">
              <a:rPr lang="cs-CZ" smtClean="0"/>
              <a:pPr/>
              <a:t>11.11.2019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B37DED6-D4C7-42EE-AB49-D2E39E64FDE4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933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121372" y="1608836"/>
            <a:ext cx="4973041" cy="512064"/>
          </a:xfrm>
        </p:spPr>
        <p:txBody>
          <a:bodyPr rtlCol="0" anchor="b">
            <a:noAutofit/>
          </a:bodyPr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117309" y="2209800"/>
            <a:ext cx="4977104" cy="3962400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800"/>
            </a:lvl3pPr>
            <a:lvl4pPr algn="l" rtl="0">
              <a:defRPr sz="1800"/>
            </a:lvl4pPr>
            <a:lvl5pPr marL="2011328" algn="l" rtl="0">
              <a:defRPr sz="1800"/>
            </a:lvl5pPr>
            <a:lvl6pPr marL="2011328" algn="l" rtl="0">
              <a:defRPr sz="1800"/>
            </a:lvl6pPr>
            <a:lvl7pPr marL="2011328" algn="l" rtl="0">
              <a:defRPr sz="1800"/>
            </a:lvl7pPr>
            <a:lvl8pPr marL="2011328" algn="l" rtl="0">
              <a:defRPr sz="1800"/>
            </a:lvl8pPr>
            <a:lvl9pPr marL="2011328" algn="l" rtl="0">
              <a:defRPr sz="18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301622" y="1608836"/>
            <a:ext cx="4973041" cy="512064"/>
          </a:xfrm>
        </p:spPr>
        <p:txBody>
          <a:bodyPr rtlCol="0" anchor="b">
            <a:noAutofit/>
          </a:bodyPr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297559" y="2209800"/>
            <a:ext cx="4977104" cy="3962400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800"/>
            </a:lvl3pPr>
            <a:lvl4pPr algn="l" rtl="0">
              <a:defRPr sz="1800"/>
            </a:lvl4pPr>
            <a:lvl5pPr marL="2011328" algn="l" rtl="0">
              <a:defRPr sz="1800"/>
            </a:lvl5pPr>
            <a:lvl6pPr marL="2011328" algn="l" rtl="0">
              <a:defRPr sz="1800"/>
            </a:lvl6pPr>
            <a:lvl7pPr marL="2011328" algn="l" rtl="0">
              <a:defRPr sz="1800"/>
            </a:lvl7pPr>
            <a:lvl8pPr marL="2011328" algn="l" rtl="0">
              <a:defRPr sz="1800"/>
            </a:lvl8pPr>
            <a:lvl9pPr marL="2011328" algn="l" rtl="0">
              <a:defRPr sz="18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26A3AEE-21EA-49A5-9BC0-4C051EBE3D81}" type="datetime1">
              <a:rPr lang="cs-CZ" smtClean="0"/>
              <a:pPr/>
              <a:t>11.11.2019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B37DED6-D4C7-42EE-AB49-D2E39E64FDE4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8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2493FBA-751B-49DB-B5B3-1B2194725DD1}" type="datetime1">
              <a:rPr lang="cs-CZ" smtClean="0"/>
              <a:pPr/>
              <a:t>11.11.2019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B37DED6-D4C7-42EE-AB49-D2E39E64FDE4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76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33B2AB9-7695-4EE9-A8FD-AAA80E361985}" type="datetime1">
              <a:rPr lang="cs-CZ" smtClean="0"/>
              <a:pPr/>
              <a:t>11.11.2019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B37DED6-D4C7-42EE-AB49-D2E39E64FDE4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73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721" y="1701800"/>
            <a:ext cx="3351927" cy="2844800"/>
          </a:xfrm>
        </p:spPr>
        <p:txBody>
          <a:bodyPr rtlCol="0" anchor="b">
            <a:normAutofit/>
          </a:bodyPr>
          <a:lstStyle>
            <a:lvl1pPr algn="l" rtl="0">
              <a:defRPr sz="2000" b="1"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469236" y="482600"/>
            <a:ext cx="6805427" cy="58928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800"/>
            </a:lvl4pPr>
            <a:lvl5pPr algn="l" rtl="0">
              <a:defRPr sz="18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304721" y="4648200"/>
            <a:ext cx="3351927" cy="17272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0A0AD96-6B5A-4186-B341-9B348C9EB365}" type="datetime1">
              <a:rPr lang="cs-CZ" smtClean="0"/>
              <a:pPr/>
              <a:t>11.11.2019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DFBB78A-01B4-41F2-96B0-677A4A282832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07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7765" y="4800600"/>
            <a:ext cx="7313295" cy="762000"/>
          </a:xfrm>
        </p:spPr>
        <p:txBody>
          <a:bodyPr rtlCol="0" anchor="b">
            <a:normAutofit/>
          </a:bodyPr>
          <a:lstStyle>
            <a:lvl1pPr algn="l" rtl="0">
              <a:defRPr sz="2000" b="1"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2437765" y="279401"/>
            <a:ext cx="7313295" cy="4448175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800"/>
            </a:lvl1pPr>
            <a:lvl2pPr marL="609493" indent="0" algn="l" rtl="0">
              <a:buNone/>
              <a:defRPr sz="3700"/>
            </a:lvl2pPr>
            <a:lvl3pPr marL="1218987" indent="0" algn="l" rtl="0">
              <a:buNone/>
              <a:defRPr sz="3200"/>
            </a:lvl3pPr>
            <a:lvl4pPr marL="1828480" indent="0" algn="l" rtl="0">
              <a:buNone/>
              <a:defRPr sz="2700"/>
            </a:lvl4pPr>
            <a:lvl5pPr marL="2437973" indent="0" algn="l" rtl="0">
              <a:buNone/>
              <a:defRPr sz="2700"/>
            </a:lvl5pPr>
            <a:lvl6pPr marL="3047467" indent="0" algn="l" rtl="0">
              <a:buNone/>
              <a:defRPr sz="2700"/>
            </a:lvl6pPr>
            <a:lvl7pPr marL="3656960" indent="0" algn="l" rtl="0">
              <a:buNone/>
              <a:defRPr sz="2700"/>
            </a:lvl7pPr>
            <a:lvl8pPr marL="4266453" indent="0" algn="l" rtl="0">
              <a:buNone/>
              <a:defRPr sz="2700"/>
            </a:lvl8pPr>
            <a:lvl9pPr marL="4875947" indent="0" algn="l" rtl="0">
              <a:buNone/>
              <a:defRPr sz="2700"/>
            </a:lvl9pPr>
          </a:lstStyle>
          <a:p>
            <a:pPr rtl="0"/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2437765" y="5562600"/>
            <a:ext cx="7313295" cy="8128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6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71F1ECE-AD0B-4298-833C-44A399FA79BB}" type="datetime1">
              <a:rPr lang="cs-CZ" smtClean="0"/>
              <a:pPr/>
              <a:t>11.11.2019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DFBB78A-01B4-41F2-96B0-677A4A282832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33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96000">
              <a:srgbClr val="F4F8FA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304721" y="0"/>
            <a:ext cx="11579384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l" rtl="0">
              <a:defRPr sz="12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</a:lstStyle>
          <a:p>
            <a:fld id="{AE899414-34D5-487B-96CB-3C45BC7F1C1F}" type="datetime1">
              <a:rPr lang="cs-CZ" smtClean="0"/>
              <a:pPr/>
              <a:t>11.11.2019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ctr" rtl="0">
              <a:defRPr sz="12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r" rtl="0">
              <a:defRPr sz="12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</a:lstStyle>
          <a:p>
            <a:fld id="{EB37DED6-D4C7-42EE-AB49-D2E39E64FDE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404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9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5" r:id="rId8"/>
    <p:sldLayoutId id="2147483676" r:id="rId9"/>
    <p:sldLayoutId id="2147483677" r:id="rId10"/>
    <p:sldLayoutId id="214748367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218987" rtl="0" eaLnBrk="1" latinLnBrk="0" hangingPunct="1">
        <a:lnSpc>
          <a:spcPct val="85000"/>
        </a:lnSpc>
        <a:spcBef>
          <a:spcPct val="0"/>
        </a:spcBef>
        <a:buNone/>
        <a:tabLst/>
        <a:defRPr sz="44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5000"/>
        </a:lnSpc>
        <a:spcBef>
          <a:spcPts val="1866"/>
        </a:spcBef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31392" indent="-304747" algn="l" defTabSz="1218987" rtl="0" eaLnBrk="1" latinLnBrk="0" hangingPunct="1">
        <a:lnSpc>
          <a:spcPct val="95000"/>
        </a:lnSpc>
        <a:spcBef>
          <a:spcPts val="1066"/>
        </a:spcBef>
        <a:buSzPct val="100000"/>
        <a:buFont typeface="Century Gothic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58037" indent="-304747" algn="l" defTabSz="1218987" rtl="0" eaLnBrk="1" latinLnBrk="0" hangingPunct="1">
        <a:lnSpc>
          <a:spcPct val="95000"/>
        </a:lnSpc>
        <a:spcBef>
          <a:spcPts val="1066"/>
        </a:spcBef>
        <a:buSzPct val="10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584683" indent="-304747" algn="l" defTabSz="1218987" rtl="0" eaLnBrk="1" latinLnBrk="0" hangingPunct="1">
        <a:lnSpc>
          <a:spcPct val="95000"/>
        </a:lnSpc>
        <a:spcBef>
          <a:spcPts val="1066"/>
        </a:spcBef>
        <a:buSzPct val="10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11328" indent="-304747" algn="l" defTabSz="1218987" rtl="0" eaLnBrk="1" latinLnBrk="0" hangingPunct="1">
        <a:lnSpc>
          <a:spcPct val="95000"/>
        </a:lnSpc>
        <a:spcBef>
          <a:spcPts val="1066"/>
        </a:spcBef>
        <a:buSzPct val="10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437973" indent="-304747" algn="l" defTabSz="1218987" rtl="0" eaLnBrk="1" latinLnBrk="0" hangingPunct="1">
        <a:lnSpc>
          <a:spcPct val="95000"/>
        </a:lnSpc>
        <a:spcBef>
          <a:spcPts val="1066"/>
        </a:spcBef>
        <a:buSzPct val="9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64619" indent="-304747" algn="l" defTabSz="1218987" rtl="0" eaLnBrk="1" latinLnBrk="0" hangingPunct="1">
        <a:lnSpc>
          <a:spcPct val="95000"/>
        </a:lnSpc>
        <a:spcBef>
          <a:spcPts val="1066"/>
        </a:spcBef>
        <a:buSzPct val="9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91264" indent="-304747" algn="l" defTabSz="1218987" rtl="0" eaLnBrk="1" latinLnBrk="0" hangingPunct="1">
        <a:lnSpc>
          <a:spcPct val="95000"/>
        </a:lnSpc>
        <a:spcBef>
          <a:spcPts val="1066"/>
        </a:spcBef>
        <a:buSzPct val="9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78859" indent="-304747" algn="l" defTabSz="1218987" rtl="0" eaLnBrk="1" latinLnBrk="0" hangingPunct="1">
        <a:lnSpc>
          <a:spcPct val="95000"/>
        </a:lnSpc>
        <a:spcBef>
          <a:spcPts val="1066"/>
        </a:spcBef>
        <a:buSzPct val="9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nusl.techlib.cz/seda-literatur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26060" y="476673"/>
            <a:ext cx="8754897" cy="2952328"/>
          </a:xfrm>
          <a:noFill/>
        </p:spPr>
        <p:txBody>
          <a:bodyPr rtlCol="0">
            <a:normAutofit/>
          </a:bodyPr>
          <a:lstStyle/>
          <a:p>
            <a:pPr rtl="0"/>
            <a:r>
              <a:rPr lang="cs-CZ" b="1" dirty="0" smtClean="0">
                <a:solidFill>
                  <a:srgbClr val="FF0000"/>
                </a:solidFill>
              </a:rPr>
              <a:t>Deset let s číslem ČNB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94412" y="4437112"/>
            <a:ext cx="5586545" cy="1735088"/>
          </a:xfrm>
        </p:spPr>
        <p:txBody>
          <a:bodyPr rtlCol="0">
            <a:normAutofit fontScale="85000" lnSpcReduction="20000"/>
          </a:bodyPr>
          <a:lstStyle/>
          <a:p>
            <a:pPr rtl="0"/>
            <a:endParaRPr lang="cs-CZ" sz="2400" dirty="0" smtClean="0"/>
          </a:p>
          <a:p>
            <a:pPr rtl="0"/>
            <a:r>
              <a:rPr lang="cs-CZ" sz="2400" dirty="0" smtClean="0"/>
              <a:t>			</a:t>
            </a:r>
          </a:p>
          <a:p>
            <a:pPr algn="ctr" rtl="0"/>
            <a:r>
              <a:rPr lang="cs-CZ" sz="2400" dirty="0" smtClean="0"/>
              <a:t>Edita </a:t>
            </a:r>
            <a:r>
              <a:rPr lang="cs-CZ" sz="2400" dirty="0" err="1" smtClean="0"/>
              <a:t>Lichtenbergová</a:t>
            </a:r>
            <a:endParaRPr lang="cs-CZ" sz="2400" dirty="0" smtClean="0"/>
          </a:p>
          <a:p>
            <a:pPr algn="ctr" rtl="0"/>
            <a:endParaRPr lang="cs-CZ" sz="2400" dirty="0" smtClean="0"/>
          </a:p>
          <a:p>
            <a:pPr algn="ctr" rtl="0"/>
            <a:r>
              <a:rPr lang="cs-CZ" sz="2400" dirty="0" smtClean="0"/>
              <a:t>NK ČR</a:t>
            </a:r>
          </a:p>
          <a:p>
            <a:pPr algn="ctr" rtl="0"/>
            <a:endParaRPr lang="cs-CZ" sz="2400" dirty="0" smtClean="0"/>
          </a:p>
          <a:p>
            <a:pPr algn="ctr"/>
            <a:r>
              <a:rPr lang="cs-CZ" sz="2400" dirty="0" smtClean="0"/>
              <a:t>Seminář SK ČR 2019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5034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7309" y="332656"/>
            <a:ext cx="10157354" cy="1368152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Pár čísel</a:t>
            </a:r>
            <a:br>
              <a:rPr lang="cs-CZ" sz="3200" b="1" dirty="0" smtClean="0">
                <a:solidFill>
                  <a:srgbClr val="FF0000"/>
                </a:solidFill>
              </a:rPr>
            </a:b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7309" y="1988840"/>
            <a:ext cx="10157354" cy="418336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3800" dirty="0" smtClean="0"/>
              <a:t>Ca 1,14 mil </a:t>
            </a:r>
            <a:r>
              <a:rPr lang="cs-CZ" sz="3800" dirty="0" smtClean="0"/>
              <a:t>bibliografických záznamů, </a:t>
            </a:r>
            <a:r>
              <a:rPr lang="cs-CZ" sz="3800" dirty="0" smtClean="0"/>
              <a:t>z toho u cca 22 tis. nepřipojena NK ČR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3800" dirty="0" smtClean="0"/>
              <a:t>Roční přírůstek  </a:t>
            </a:r>
            <a:r>
              <a:rPr lang="cs-CZ" sz="3800" dirty="0" smtClean="0"/>
              <a:t>(2019: 19750 záznamů) - </a:t>
            </a:r>
            <a:r>
              <a:rPr lang="cs-CZ" sz="3800" dirty="0" smtClean="0"/>
              <a:t>nové </a:t>
            </a:r>
            <a:r>
              <a:rPr lang="cs-CZ" sz="3800" dirty="0" smtClean="0"/>
              <a:t>publikace; </a:t>
            </a:r>
            <a:r>
              <a:rPr lang="cs-CZ" sz="3800" dirty="0" smtClean="0"/>
              <a:t>publikace doplněná </a:t>
            </a:r>
            <a:r>
              <a:rPr lang="cs-CZ" sz="3800" dirty="0" smtClean="0"/>
              <a:t>retrospektivním doplňováním </a:t>
            </a:r>
            <a:r>
              <a:rPr lang="cs-CZ" sz="3800" dirty="0" smtClean="0"/>
              <a:t>a vyžádané z dalších </a:t>
            </a:r>
            <a:r>
              <a:rPr lang="cs-CZ" sz="3800" dirty="0"/>
              <a:t>knihoven (pro digitalizaci převzato ze SKC do ČNB cca 10.000 záznamů starší </a:t>
            </a:r>
            <a:r>
              <a:rPr lang="cs-CZ" sz="3800" dirty="0" smtClean="0"/>
              <a:t>produkce)</a:t>
            </a:r>
            <a:endParaRPr lang="cs-CZ" sz="3800" dirty="0"/>
          </a:p>
          <a:p>
            <a:pPr marL="0" indent="0">
              <a:lnSpc>
                <a:spcPct val="120000"/>
              </a:lnSpc>
              <a:buNone/>
            </a:pPr>
            <a:r>
              <a:rPr lang="cs-CZ" sz="3800" dirty="0" smtClean="0"/>
              <a:t>Úbytek </a:t>
            </a:r>
            <a:r>
              <a:rPr lang="cs-CZ" sz="3800" dirty="0" err="1" smtClean="0"/>
              <a:t>čČNB</a:t>
            </a:r>
            <a:r>
              <a:rPr lang="cs-CZ" sz="3800" dirty="0" smtClean="0"/>
              <a:t> </a:t>
            </a:r>
            <a:r>
              <a:rPr lang="cs-CZ" sz="3800" dirty="0" smtClean="0"/>
              <a:t>– není, </a:t>
            </a:r>
            <a:r>
              <a:rPr lang="cs-CZ" sz="3800" dirty="0" err="1" smtClean="0"/>
              <a:t>deduplikace</a:t>
            </a:r>
            <a:r>
              <a:rPr lang="cs-CZ" sz="3800" dirty="0" smtClean="0"/>
              <a:t> pouze mění </a:t>
            </a:r>
            <a:r>
              <a:rPr lang="cs-CZ" sz="3800" dirty="0" smtClean="0"/>
              <a:t>status na neplatné</a:t>
            </a:r>
            <a:endParaRPr lang="cs-CZ" sz="38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72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/>
              <a:t/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Děkuji za pozornost!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Edita.Lichtenbergova@nkp.cz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06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Registr digitalizace </a:t>
            </a:r>
            <a:r>
              <a:rPr lang="cs-CZ" sz="2800" dirty="0" smtClean="0"/>
              <a:t>(viz Rok s </a:t>
            </a:r>
            <a:r>
              <a:rPr lang="cs-CZ" sz="2800" dirty="0" err="1" smtClean="0"/>
              <a:t>čČNB</a:t>
            </a:r>
            <a:r>
              <a:rPr lang="cs-CZ" sz="2800" dirty="0" smtClean="0"/>
              <a:t>, seminář 2010)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cs-CZ" dirty="0"/>
              <a:t>Potřeba jednoznačně identifikovat provedení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Využití mezinárodních standardních čísel? </a:t>
            </a:r>
            <a:r>
              <a:rPr lang="cs-CZ" dirty="0" smtClean="0"/>
              <a:t>Pokračující zdroje ISSN (možné přidělovat zpětně</a:t>
            </a:r>
            <a:r>
              <a:rPr lang="cs-CZ" dirty="0" smtClean="0"/>
              <a:t>); </a:t>
            </a:r>
            <a:r>
              <a:rPr lang="cs-CZ" dirty="0" smtClean="0"/>
              <a:t>problémy s monografiemi – ISBN nelze přidělovat zpětně a není jedinečné (publikace může mít víc ISBN, případně jedno ISBN se vztahuje k víc publikacím)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Vznik nového identifikátoru 2009</a:t>
            </a:r>
          </a:p>
        </p:txBody>
      </p:sp>
    </p:spTree>
    <p:extLst>
      <p:ext uri="{BB962C8B-B14F-4D97-AF65-F5344CB8AC3E}">
        <p14:creationId xmlns:p14="http://schemas.microsoft.com/office/powerpoint/2010/main" val="207465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117309" y="1628800"/>
            <a:ext cx="10157354" cy="4824536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dirty="0" smtClean="0"/>
              <a:t>Jednoznačné identifikátory</a:t>
            </a:r>
            <a:r>
              <a:rPr lang="cs-CZ" dirty="0" smtClean="0"/>
              <a:t>:</a:t>
            </a:r>
          </a:p>
          <a:p>
            <a:pPr marL="0" indent="0" rtl="0">
              <a:buNone/>
            </a:pPr>
            <a:endParaRPr lang="cs-CZ" dirty="0" smtClean="0"/>
          </a:p>
          <a:p>
            <a:pPr marL="0" indent="0" rtl="0">
              <a:buNone/>
            </a:pPr>
            <a:r>
              <a:rPr lang="cs-CZ" dirty="0" smtClean="0"/>
              <a:t>Dílo – vyjádření - </a:t>
            </a:r>
            <a:r>
              <a:rPr lang="cs-CZ" b="1" dirty="0" smtClean="0"/>
              <a:t>provedení</a:t>
            </a:r>
          </a:p>
          <a:p>
            <a:pPr marL="0" indent="0" rtl="0">
              <a:buNone/>
            </a:pPr>
            <a:r>
              <a:rPr lang="cs-CZ" dirty="0" smtClean="0"/>
              <a:t>Osoby a korporace s odpovědností za publikace  (autoři, editoři, překladatelé, ilustrátoři, nakladatelé…)</a:t>
            </a:r>
          </a:p>
          <a:p>
            <a:pPr marL="0" indent="0" rtl="0">
              <a:buNone/>
            </a:pPr>
            <a:r>
              <a:rPr lang="cs-CZ" dirty="0" smtClean="0"/>
              <a:t>Místa</a:t>
            </a:r>
          </a:p>
          <a:p>
            <a:pPr marL="0" indent="0" rtl="0">
              <a:buNone/>
            </a:pPr>
            <a:r>
              <a:rPr lang="cs-CZ" dirty="0" smtClean="0"/>
              <a:t>Předmět</a:t>
            </a:r>
          </a:p>
          <a:p>
            <a:pPr marL="0" indent="0" rtl="0">
              <a:buNone/>
            </a:pPr>
            <a:r>
              <a:rPr lang="cs-CZ" dirty="0" smtClean="0"/>
              <a:t>Forma/žánr</a:t>
            </a:r>
          </a:p>
          <a:p>
            <a:pPr marL="0" indent="0" rtl="0">
              <a:buNone/>
            </a:pPr>
            <a:endParaRPr lang="cs-CZ" dirty="0" smtClean="0"/>
          </a:p>
          <a:p>
            <a:pPr marL="0" indent="0" rtl="0">
              <a:buNone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>
                <a:solidFill>
                  <a:srgbClr val="FF0000"/>
                </a:solidFill>
              </a:rPr>
              <a:t>čČNB</a:t>
            </a:r>
            <a:r>
              <a:rPr lang="cs-CZ" sz="3200" b="1" dirty="0" smtClean="0">
                <a:solidFill>
                  <a:srgbClr val="FF0000"/>
                </a:solidFill>
              </a:rPr>
              <a:t> a koncepce propojených dat</a:t>
            </a:r>
            <a:endParaRPr lang="cs-CZ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18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endParaRPr lang="cs-CZ" dirty="0"/>
          </a:p>
        </p:txBody>
      </p:sp>
      <p:sp>
        <p:nvSpPr>
          <p:cNvPr id="6" name="Shape 351"/>
          <p:cNvSpPr txBox="1"/>
          <p:nvPr/>
        </p:nvSpPr>
        <p:spPr>
          <a:xfrm>
            <a:off x="4195128" y="1556317"/>
            <a:ext cx="753743" cy="753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225" tIns="15225" rIns="15225" bIns="152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Contributor URIs</a:t>
            </a:r>
            <a:endParaRPr dirty="0"/>
          </a:p>
        </p:txBody>
      </p:sp>
      <p:sp>
        <p:nvSpPr>
          <p:cNvPr id="7" name="Shape 339"/>
          <p:cNvSpPr>
            <a:spLocks noGrp="1"/>
          </p:cNvSpPr>
          <p:nvPr>
            <p:ph idx="1"/>
          </p:nvPr>
        </p:nvSpPr>
        <p:spPr>
          <a:xfrm>
            <a:off x="333772" y="-275390"/>
            <a:ext cx="12313367" cy="7704856"/>
          </a:xfrm>
          <a:prstGeom prst="round1Rect">
            <a:avLst>
              <a:gd name="adj" fmla="val 16667"/>
            </a:avLst>
          </a:prstGeom>
          <a:pattFill prst="pct60">
            <a:fgClr>
              <a:schemeClr val="lt1"/>
            </a:fgClr>
            <a:bgClr>
              <a:schemeClr val="bg1"/>
            </a:bgClr>
          </a:pattFill>
          <a:ln w="12700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lang="cs-CZ" dirty="0"/>
          </a:p>
        </p:txBody>
      </p:sp>
      <p:grpSp>
        <p:nvGrpSpPr>
          <p:cNvPr id="8" name="Shape 345"/>
          <p:cNvGrpSpPr/>
          <p:nvPr/>
        </p:nvGrpSpPr>
        <p:grpSpPr>
          <a:xfrm>
            <a:off x="1701924" y="548680"/>
            <a:ext cx="7344816" cy="5904656"/>
            <a:chOff x="980745" y="3212"/>
            <a:chExt cx="4134509" cy="4057574"/>
          </a:xfrm>
          <a:solidFill>
            <a:schemeClr val="accent5"/>
          </a:solidFill>
        </p:grpSpPr>
        <p:sp>
          <p:nvSpPr>
            <p:cNvPr id="9" name="Shape 346"/>
            <p:cNvSpPr/>
            <p:nvPr/>
          </p:nvSpPr>
          <p:spPr>
            <a:xfrm>
              <a:off x="2621618" y="1683542"/>
              <a:ext cx="852762" cy="852762"/>
            </a:xfrm>
            <a:prstGeom prst="ellipse">
              <a:avLst/>
            </a:prstGeom>
            <a:grpFill/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Shape 347"/>
            <p:cNvSpPr txBox="1"/>
            <p:nvPr/>
          </p:nvSpPr>
          <p:spPr>
            <a:xfrm>
              <a:off x="2746502" y="1808426"/>
              <a:ext cx="602994" cy="602994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6500" tIns="16500" rIns="16500" bIns="16500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1300"/>
              </a:pPr>
              <a:r>
                <a:rPr lang="en-US" sz="2000" dirty="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URI</a:t>
              </a:r>
              <a:endParaRPr lang="en-US" sz="2000" dirty="0">
                <a:solidFill>
                  <a:srgbClr val="FF0000"/>
                </a:solidFill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Arial"/>
                <a:buNone/>
              </a:pPr>
              <a:r>
                <a:rPr lang="en-US" sz="2000" dirty="0" smtClean="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Instance</a:t>
              </a:r>
              <a:endParaRPr sz="2000" dirty="0">
                <a:solidFill>
                  <a:srgbClr val="FF0000"/>
                </a:solidFill>
              </a:endParaRPr>
            </a:p>
          </p:txBody>
        </p:sp>
        <p:sp>
          <p:nvSpPr>
            <p:cNvPr id="11" name="Shape 348"/>
            <p:cNvSpPr/>
            <p:nvPr/>
          </p:nvSpPr>
          <p:spPr>
            <a:xfrm rot="-5400000">
              <a:off x="2885190" y="1240600"/>
              <a:ext cx="325619" cy="289939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Shape 349"/>
            <p:cNvSpPr txBox="1"/>
            <p:nvPr/>
          </p:nvSpPr>
          <p:spPr>
            <a:xfrm rot="-5400000">
              <a:off x="2928681" y="1342079"/>
              <a:ext cx="238637" cy="173963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Shape 350"/>
            <p:cNvSpPr/>
            <p:nvPr/>
          </p:nvSpPr>
          <p:spPr>
            <a:xfrm>
              <a:off x="2515023" y="3212"/>
              <a:ext cx="1065953" cy="1065953"/>
            </a:xfrm>
            <a:prstGeom prst="ellipse">
              <a:avLst/>
            </a:prstGeom>
            <a:grpFill/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Shape 351"/>
            <p:cNvSpPr txBox="1"/>
            <p:nvPr/>
          </p:nvSpPr>
          <p:spPr>
            <a:xfrm>
              <a:off x="2671128" y="159317"/>
              <a:ext cx="753743" cy="753743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5225" tIns="15225" rIns="15225" bIns="15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cs-CZ" sz="2000" dirty="0" smtClean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URI Přispěvatel</a:t>
              </a:r>
              <a:endParaRPr sz="2000" dirty="0"/>
            </a:p>
          </p:txBody>
        </p:sp>
        <p:sp>
          <p:nvSpPr>
            <p:cNvPr id="15" name="Shape 352"/>
            <p:cNvSpPr/>
            <p:nvPr/>
          </p:nvSpPr>
          <p:spPr>
            <a:xfrm rot="-2314286">
              <a:off x="3451513" y="1513327"/>
              <a:ext cx="325619" cy="289939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Shape 353"/>
            <p:cNvSpPr txBox="1"/>
            <p:nvPr/>
          </p:nvSpPr>
          <p:spPr>
            <a:xfrm rot="-2314286">
              <a:off x="3461001" y="1598431"/>
              <a:ext cx="238637" cy="173963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Shape 354"/>
            <p:cNvSpPr/>
            <p:nvPr/>
          </p:nvSpPr>
          <p:spPr>
            <a:xfrm>
              <a:off x="3745418" y="595739"/>
              <a:ext cx="1065953" cy="1065953"/>
            </a:xfrm>
            <a:prstGeom prst="ellipse">
              <a:avLst/>
            </a:prstGeom>
            <a:grpFill/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Shape 355"/>
            <p:cNvSpPr txBox="1"/>
            <p:nvPr/>
          </p:nvSpPr>
          <p:spPr>
            <a:xfrm>
              <a:off x="3901523" y="751844"/>
              <a:ext cx="753743" cy="753743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5225" tIns="15225" rIns="15225" bIns="15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cs-CZ" sz="2000" dirty="0" smtClean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URI Související dílo</a:t>
              </a:r>
              <a:endParaRPr sz="2000" dirty="0"/>
            </a:p>
          </p:txBody>
        </p:sp>
        <p:sp>
          <p:nvSpPr>
            <p:cNvPr id="19" name="Shape 356"/>
            <p:cNvSpPr/>
            <p:nvPr/>
          </p:nvSpPr>
          <p:spPr>
            <a:xfrm rot="771429">
              <a:off x="3591383" y="2126138"/>
              <a:ext cx="325619" cy="289939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Shape 357"/>
            <p:cNvSpPr txBox="1"/>
            <p:nvPr/>
          </p:nvSpPr>
          <p:spPr>
            <a:xfrm rot="771429">
              <a:off x="3592473" y="2174448"/>
              <a:ext cx="238637" cy="173963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Shape 358"/>
            <p:cNvSpPr/>
            <p:nvPr/>
          </p:nvSpPr>
          <p:spPr>
            <a:xfrm>
              <a:off x="4049301" y="1927136"/>
              <a:ext cx="1065953" cy="1065953"/>
            </a:xfrm>
            <a:prstGeom prst="ellipse">
              <a:avLst/>
            </a:prstGeom>
            <a:grpFill/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Shape 359"/>
            <p:cNvSpPr txBox="1"/>
            <p:nvPr/>
          </p:nvSpPr>
          <p:spPr>
            <a:xfrm>
              <a:off x="4226270" y="2077708"/>
              <a:ext cx="753743" cy="753743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5225" tIns="15225" rIns="15225" bIns="15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cs-CZ" sz="2000" dirty="0" smtClean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URI</a:t>
              </a:r>
              <a:r>
                <a:rPr lang="cs-CZ" sz="1200" dirty="0" smtClean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cs-CZ" sz="2000" dirty="0" smtClean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Typ zdroje</a:t>
              </a:r>
              <a:endParaRPr sz="20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Shape 360"/>
            <p:cNvSpPr/>
            <p:nvPr/>
          </p:nvSpPr>
          <p:spPr>
            <a:xfrm rot="3857143">
              <a:off x="3199475" y="2617575"/>
              <a:ext cx="325619" cy="289939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Shape 361"/>
            <p:cNvSpPr txBox="1"/>
            <p:nvPr/>
          </p:nvSpPr>
          <p:spPr>
            <a:xfrm rot="3857143">
              <a:off x="3224096" y="2636379"/>
              <a:ext cx="238637" cy="173963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Shape 362"/>
            <p:cNvSpPr/>
            <p:nvPr/>
          </p:nvSpPr>
          <p:spPr>
            <a:xfrm>
              <a:off x="3197841" y="2994833"/>
              <a:ext cx="1065953" cy="1065953"/>
            </a:xfrm>
            <a:prstGeom prst="ellipse">
              <a:avLst/>
            </a:prstGeom>
            <a:grpFill/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Shape 363"/>
            <p:cNvSpPr txBox="1"/>
            <p:nvPr/>
          </p:nvSpPr>
          <p:spPr>
            <a:xfrm>
              <a:off x="3353946" y="3150938"/>
              <a:ext cx="753743" cy="753743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5225" tIns="15225" rIns="15225" bIns="15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cs-CZ" sz="2000" dirty="0" smtClean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URI Předmět</a:t>
              </a:r>
              <a:endParaRPr sz="2000" dirty="0"/>
            </a:p>
          </p:txBody>
        </p:sp>
        <p:sp>
          <p:nvSpPr>
            <p:cNvPr id="27" name="Shape 364"/>
            <p:cNvSpPr/>
            <p:nvPr/>
          </p:nvSpPr>
          <p:spPr>
            <a:xfrm rot="6942857">
              <a:off x="2570904" y="2617575"/>
              <a:ext cx="325619" cy="289939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Shape 365"/>
            <p:cNvSpPr txBox="1"/>
            <p:nvPr/>
          </p:nvSpPr>
          <p:spPr>
            <a:xfrm rot="-3857143">
              <a:off x="2633265" y="2636379"/>
              <a:ext cx="238637" cy="173963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Shape 366"/>
            <p:cNvSpPr/>
            <p:nvPr/>
          </p:nvSpPr>
          <p:spPr>
            <a:xfrm>
              <a:off x="1832205" y="2994833"/>
              <a:ext cx="1065953" cy="1065953"/>
            </a:xfrm>
            <a:prstGeom prst="ellipse">
              <a:avLst/>
            </a:prstGeom>
            <a:grpFill/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Shape 367"/>
            <p:cNvSpPr txBox="1"/>
            <p:nvPr/>
          </p:nvSpPr>
          <p:spPr>
            <a:xfrm>
              <a:off x="1988310" y="3150938"/>
              <a:ext cx="753743" cy="753743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5225" tIns="15225" rIns="15225" bIns="15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cs-CZ" sz="2000" dirty="0" smtClean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URI Místo vydání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endParaRPr dirty="0"/>
            </a:p>
          </p:txBody>
        </p:sp>
        <p:sp>
          <p:nvSpPr>
            <p:cNvPr id="31" name="Shape 368"/>
            <p:cNvSpPr/>
            <p:nvPr/>
          </p:nvSpPr>
          <p:spPr>
            <a:xfrm rot="10028571">
              <a:off x="2178997" y="2126138"/>
              <a:ext cx="325619" cy="289939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Shape 369"/>
            <p:cNvSpPr txBox="1"/>
            <p:nvPr/>
          </p:nvSpPr>
          <p:spPr>
            <a:xfrm rot="-771429">
              <a:off x="2264889" y="2174448"/>
              <a:ext cx="238637" cy="173963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Shape 370"/>
            <p:cNvSpPr/>
            <p:nvPr/>
          </p:nvSpPr>
          <p:spPr>
            <a:xfrm>
              <a:off x="980745" y="1927136"/>
              <a:ext cx="1065953" cy="1065953"/>
            </a:xfrm>
            <a:prstGeom prst="ellipse">
              <a:avLst/>
            </a:prstGeom>
            <a:grpFill/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Shape 371"/>
            <p:cNvSpPr txBox="1"/>
            <p:nvPr/>
          </p:nvSpPr>
          <p:spPr>
            <a:xfrm>
              <a:off x="1075701" y="2085963"/>
              <a:ext cx="848335" cy="751021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5225" tIns="15225" rIns="15225" bIns="15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cs-CZ" sz="20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Rok</a:t>
              </a:r>
              <a:endParaRPr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Shape 372"/>
            <p:cNvSpPr/>
            <p:nvPr/>
          </p:nvSpPr>
          <p:spPr>
            <a:xfrm rot="-8485714">
              <a:off x="2318867" y="1513327"/>
              <a:ext cx="325619" cy="289939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Shape 373"/>
            <p:cNvSpPr txBox="1"/>
            <p:nvPr/>
          </p:nvSpPr>
          <p:spPr>
            <a:xfrm rot="2314286">
              <a:off x="2396361" y="1598431"/>
              <a:ext cx="238637" cy="173963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Shape 374"/>
            <p:cNvSpPr/>
            <p:nvPr/>
          </p:nvSpPr>
          <p:spPr>
            <a:xfrm>
              <a:off x="1284627" y="595739"/>
              <a:ext cx="1065953" cy="1065953"/>
            </a:xfrm>
            <a:prstGeom prst="ellipse">
              <a:avLst/>
            </a:prstGeom>
            <a:grpFill/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Shape 375"/>
            <p:cNvSpPr txBox="1"/>
            <p:nvPr/>
          </p:nvSpPr>
          <p:spPr>
            <a:xfrm>
              <a:off x="1440732" y="751844"/>
              <a:ext cx="753743" cy="753743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5225" tIns="15225" rIns="15225" bIns="15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cs-CZ" sz="20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  <a:t>Poznámky</a:t>
              </a:r>
              <a:endParaRPr sz="2000" dirty="0">
                <a:solidFill>
                  <a:schemeClr val="accent1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81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>
                <a:solidFill>
                  <a:srgbClr val="FF0000"/>
                </a:solidFill>
              </a:rPr>
              <a:t>čČNB</a:t>
            </a:r>
            <a:r>
              <a:rPr lang="cs-CZ" sz="3200" b="1" dirty="0" smtClean="0">
                <a:solidFill>
                  <a:srgbClr val="FF0000"/>
                </a:solidFill>
              </a:rPr>
              <a:t> a </a:t>
            </a:r>
            <a:r>
              <a:rPr lang="cs-CZ" sz="3200" b="1" dirty="0" smtClean="0">
                <a:solidFill>
                  <a:srgbClr val="FF0000"/>
                </a:solidFill>
              </a:rPr>
              <a:t>Česká národní bibliografie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ROZSAH</a:t>
            </a:r>
            <a:r>
              <a:rPr lang="cs-CZ" dirty="0" smtClean="0"/>
              <a:t>  1801-</a:t>
            </a:r>
          </a:p>
          <a:p>
            <a:pPr marL="0" indent="0">
              <a:buNone/>
            </a:pPr>
            <a:r>
              <a:rPr lang="cs-CZ" b="1" dirty="0" smtClean="0"/>
              <a:t>POKRYTÍ PRODUKCE </a:t>
            </a:r>
            <a:r>
              <a:rPr lang="cs-CZ" dirty="0" smtClean="0"/>
              <a:t>% ?</a:t>
            </a:r>
          </a:p>
          <a:p>
            <a:pPr marL="0" indent="0">
              <a:buNone/>
            </a:pPr>
            <a:r>
              <a:rPr lang="cs-CZ" b="1" dirty="0" smtClean="0"/>
              <a:t>TYPY </a:t>
            </a:r>
            <a:r>
              <a:rPr lang="cs-CZ" b="1" dirty="0" smtClean="0"/>
              <a:t>DOKUMENTŮ </a:t>
            </a:r>
            <a:r>
              <a:rPr lang="cs-CZ" dirty="0" smtClean="0"/>
              <a:t>– vývoj; souvislost </a:t>
            </a:r>
            <a:r>
              <a:rPr lang="cs-CZ" dirty="0" smtClean="0"/>
              <a:t>s legislativou povinného výtisku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Tzv. šedá </a:t>
            </a:r>
            <a:r>
              <a:rPr lang="cs-CZ" dirty="0" smtClean="0"/>
              <a:t>literatura - vývoj – národní archiv až od 50. let minulého století</a:t>
            </a:r>
          </a:p>
          <a:p>
            <a:pPr marL="0" indent="0">
              <a:buNone/>
            </a:pPr>
            <a:r>
              <a:rPr lang="cs-CZ" dirty="0" smtClean="0"/>
              <a:t>Přetrvávají výjimky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79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cs typeface="Arial" panose="020B0604020202020204" pitchFamily="34" charset="0"/>
              </a:rPr>
              <a:t>Definice šedé literatury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 smtClean="0"/>
              <a:t>TDKIV</a:t>
            </a:r>
            <a:r>
              <a:rPr lang="cs-CZ" dirty="0" smtClean="0"/>
              <a:t>: </a:t>
            </a:r>
            <a:r>
              <a:rPr lang="cs-CZ" dirty="0"/>
              <a:t>Dokumenty, které nejsou publikovány obvyklým způsobem a nejsou proto dostupné na běžném knižním trhu (např. diplomové a dizertační práce, výzkumné zprávy, interní dokumenty, oficiální publikace atd.). Pro vyhledávání a distribuci šedé literatury existují specializované informační systémy (např. databáze SIGLE).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NUŠL</a:t>
            </a:r>
            <a:r>
              <a:rPr lang="cs-CZ" dirty="0" smtClean="0"/>
              <a:t>: Šedá </a:t>
            </a:r>
            <a:r>
              <a:rPr lang="cs-CZ" dirty="0"/>
              <a:t>literatura, tzv. nepublikovaná či </a:t>
            </a:r>
            <a:r>
              <a:rPr lang="cs-CZ" dirty="0" err="1"/>
              <a:t>polopublikovaná</a:t>
            </a:r>
            <a:r>
              <a:rPr lang="cs-CZ" dirty="0"/>
              <a:t>, jsou informace produkované na všech úrovních vládních, akademických, obchodních a průmyslových institucí jak v elektronické, tak v tištěné podobě, které neprošly standardním vydavatelským procesem či nejsou distribuovány do standardní prodejní sítě. Podrobnější informace naleznete na </a:t>
            </a:r>
            <a:r>
              <a:rPr lang="cs-CZ" dirty="0">
                <a:hlinkClick r:id="rId2"/>
              </a:rPr>
              <a:t>informativních stránkách NUŠL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094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Definice šedé literatury </a:t>
            </a:r>
            <a:r>
              <a:rPr lang="cs-CZ" sz="32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– Česká národní bibliografie</a:t>
            </a:r>
            <a:endParaRPr lang="cs-CZ" sz="32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b="1" dirty="0" smtClean="0"/>
              <a:t>Legislativa PV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3200" b="1" dirty="0" smtClean="0"/>
              <a:t>Neperiodické publikace</a:t>
            </a:r>
            <a:r>
              <a:rPr lang="cs-CZ" sz="3200" dirty="0" smtClean="0"/>
              <a:t>/ rozmnoženiny </a:t>
            </a:r>
            <a:r>
              <a:rPr lang="cs-CZ" sz="3200" dirty="0"/>
              <a:t>literárních, vědeckých a uměleckých </a:t>
            </a:r>
            <a:r>
              <a:rPr lang="cs-CZ" sz="3200" dirty="0" smtClean="0"/>
              <a:t>děl</a:t>
            </a:r>
            <a:r>
              <a:rPr lang="cs-CZ" sz="3200" dirty="0"/>
              <a:t> určené k veřejnému </a:t>
            </a:r>
            <a:r>
              <a:rPr lang="cs-CZ" sz="3200" dirty="0" smtClean="0"/>
              <a:t>šíření, nevztahuje se na …</a:t>
            </a:r>
            <a:r>
              <a:rPr lang="cs-CZ" sz="3200" dirty="0"/>
              <a:t>rozmnoženiny, které slouží provozní potřebě při výrobě a odbytu výrobků nebo při poskytování služeb, nebo rozmnoženiny, jež jsou součástí výrobků</a:t>
            </a:r>
            <a:r>
              <a:rPr lang="cs-CZ" sz="3200" dirty="0" smtClean="0"/>
              <a:t>,…</a:t>
            </a:r>
            <a:r>
              <a:rPr lang="cs-CZ" sz="3200" dirty="0"/>
              <a:t>propagační materiály politických stran a politických hnutí, občanských sdružení, organizací s mezinárodním prvkem, nadací, církví a náboženských </a:t>
            </a:r>
            <a:r>
              <a:rPr lang="cs-CZ" sz="3200" dirty="0" smtClean="0"/>
              <a:t>společností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3200" b="1" dirty="0" smtClean="0"/>
              <a:t>Periodické publikace</a:t>
            </a:r>
            <a:r>
              <a:rPr lang="cs-CZ" sz="3200" dirty="0" smtClean="0"/>
              <a:t>/ Tento </a:t>
            </a:r>
            <a:r>
              <a:rPr lang="cs-CZ" sz="3200" dirty="0"/>
              <a:t>zákon se nevztahuje na Sbírku zákonů, Sbírku mezinárodních smluv, věstníky a úřední tiskoviny vydávané na základě zvláštního právního předpisu ani na periodický tisk vydávaný výlučně pro vnitřní potřeby </a:t>
            </a:r>
            <a:r>
              <a:rPr lang="cs-CZ" sz="3200" dirty="0" smtClean="0"/>
              <a:t>vydavatele.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5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Podrobný výčet</a:t>
            </a:r>
            <a:r>
              <a:rPr lang="cs-CZ" sz="32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nepublikované a </a:t>
            </a:r>
            <a:r>
              <a:rPr lang="cs-CZ" dirty="0" err="1"/>
              <a:t>polopublikované</a:t>
            </a:r>
            <a:r>
              <a:rPr lang="cs-CZ" dirty="0"/>
              <a:t> dokumenty, které nejsou běžně dostupné prostřednictvím knižního trhu:</a:t>
            </a:r>
          </a:p>
          <a:p>
            <a:pPr marL="0" indent="0">
              <a:buNone/>
            </a:pPr>
            <a:r>
              <a:rPr lang="cs-CZ" dirty="0"/>
              <a:t>nepublikované vysokoškolské a habilitační práce, </a:t>
            </a:r>
          </a:p>
          <a:p>
            <a:pPr marL="0" indent="0">
              <a:buNone/>
            </a:pPr>
            <a:r>
              <a:rPr lang="cs-CZ" dirty="0"/>
              <a:t>výroční zprávy institucí a škol, katalogy a programy veletrhů a festivalů, </a:t>
            </a:r>
          </a:p>
          <a:p>
            <a:pPr marL="0" indent="0">
              <a:buNone/>
            </a:pPr>
            <a:r>
              <a:rPr lang="cs-CZ" dirty="0"/>
              <a:t>katalogy aukcí, </a:t>
            </a:r>
          </a:p>
          <a:p>
            <a:pPr marL="0" indent="0">
              <a:buNone/>
            </a:pPr>
            <a:r>
              <a:rPr lang="cs-CZ" dirty="0"/>
              <a:t>katalogy výstav, které nejsou distribuovány prostřednictvím knižního trhu (do této kategorie nespadají katalogy typu monografie umělce...),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51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divadelní programy, </a:t>
            </a:r>
          </a:p>
          <a:p>
            <a:pPr marL="0" indent="0">
              <a:buNone/>
            </a:pPr>
            <a:r>
              <a:rPr lang="cs-CZ" dirty="0"/>
              <a:t>komerční katalogy, </a:t>
            </a:r>
          </a:p>
          <a:p>
            <a:pPr marL="0" indent="0">
              <a:buNone/>
            </a:pPr>
            <a:r>
              <a:rPr lang="cs-CZ" dirty="0"/>
              <a:t>firemní adresáře a seznamy inventáře, </a:t>
            </a:r>
            <a:r>
              <a:rPr lang="cs-CZ" dirty="0" smtClean="0"/>
              <a:t>včetně </a:t>
            </a:r>
            <a:r>
              <a:rPr lang="cs-CZ" dirty="0"/>
              <a:t>přírůstků </a:t>
            </a:r>
            <a:r>
              <a:rPr lang="cs-CZ" dirty="0" smtClean="0"/>
              <a:t>knihoven,</a:t>
            </a:r>
          </a:p>
          <a:p>
            <a:pPr marL="0" indent="0">
              <a:buNone/>
            </a:pPr>
            <a:r>
              <a:rPr lang="cs-CZ" dirty="0" smtClean="0"/>
              <a:t>nepublikované </a:t>
            </a:r>
            <a:r>
              <a:rPr lang="cs-CZ" dirty="0"/>
              <a:t>výzkumné </a:t>
            </a:r>
            <a:r>
              <a:rPr lang="cs-CZ" dirty="0" smtClean="0"/>
              <a:t>zprávy,</a:t>
            </a:r>
          </a:p>
          <a:p>
            <a:pPr marL="0" indent="0">
              <a:buNone/>
            </a:pPr>
            <a:r>
              <a:rPr lang="cs-CZ" dirty="0" smtClean="0"/>
              <a:t>propagační </a:t>
            </a:r>
            <a:r>
              <a:rPr lang="cs-CZ" dirty="0"/>
              <a:t>materiály (turistické, politické - např. volební, obchodní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pozvánky,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interní </a:t>
            </a:r>
            <a:r>
              <a:rPr lang="cs-CZ" dirty="0"/>
              <a:t>dokumenty apod.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8109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nihy 16:9">
  <a:themeElements>
    <a:clrScheme name="Books_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411993_TF02787940_TF02787940.potx" id="{797243EA-CA29-42BD-A803-C2ABD6CA0C6F}" vid="{0EF93BC0-5E53-47B3-A615-5E299545B8EC}"/>
    </a:ext>
  </a:extLst>
</a:theme>
</file>

<file path=ppt/theme/theme2.xml><?xml version="1.0" encoding="utf-8"?>
<a:theme xmlns:a="http://schemas.openxmlformats.org/drawingml/2006/main" name="Motiv Offic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1345039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The bookstacks present on most slides  make this a good choice for students, teachers, reading enthusiasts, and others in education. This presentation template contains multiple slide layouts in widescreen format (16x9) and includes a sample table and chart that you can easily  modify.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2011-11-26T00:00:00+00:00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TP102787939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694216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LocMarketGroupTiers2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BB5C329-08A6-4E5E-AEF1-A97828C874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01D382-32B0-43EE-932C-28906AF37617}">
  <ds:schemaRefs>
    <ds:schemaRef ds:uri="http://purl.org/dc/terms/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1B558C7-619B-49BE-9097-7FCBDADD4E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Modrá prezentace se stohem knih (širokoúhlá)</Template>
  <TotalTime>0</TotalTime>
  <Words>365</Words>
  <Application>Microsoft Office PowerPoint</Application>
  <PresentationFormat>Vlastní</PresentationFormat>
  <Paragraphs>72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Knihy 16:9</vt:lpstr>
      <vt:lpstr>Deset let s číslem ČNB</vt:lpstr>
      <vt:lpstr>Registr digitalizace (viz Rok s čČNB, seminář 2010)</vt:lpstr>
      <vt:lpstr>čČNB a koncepce propojených dat</vt:lpstr>
      <vt:lpstr>Prezentace aplikace PowerPoint</vt:lpstr>
      <vt:lpstr>čČNB a Česká národní bibliografie</vt:lpstr>
      <vt:lpstr>Definice šedé literatury</vt:lpstr>
      <vt:lpstr>Definice šedé literatury – Česká národní bibliografie</vt:lpstr>
      <vt:lpstr>Podrobný výčet:</vt:lpstr>
      <vt:lpstr>Prezentace aplikace PowerPoint</vt:lpstr>
      <vt:lpstr>Pár čísel 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2019-08-05T13:13:10Z</dcterms:created>
  <dcterms:modified xsi:type="dcterms:W3CDTF">2019-11-11T12:04:03Z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