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8" r:id="rId5"/>
    <p:sldId id="269" r:id="rId6"/>
    <p:sldId id="270" r:id="rId7"/>
    <p:sldId id="264" r:id="rId8"/>
    <p:sldId id="265" r:id="rId9"/>
    <p:sldId id="263" r:id="rId10"/>
    <p:sldId id="271" r:id="rId11"/>
    <p:sldId id="272" r:id="rId12"/>
    <p:sldId id="273" r:id="rId13"/>
    <p:sldId id="266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5DF"/>
    <a:srgbClr val="C7A1E3"/>
    <a:srgbClr val="E5D6F2"/>
    <a:srgbClr val="EFE5F7"/>
    <a:srgbClr val="B482DA"/>
    <a:srgbClr val="E2D0F0"/>
    <a:srgbClr val="AC75D5"/>
    <a:srgbClr val="C198E0"/>
    <a:srgbClr val="E6D6F2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397AF-FF64-4257-A62E-BC49440455B0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5886C-52FB-4FAE-9FF3-FB5264FB8C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33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aby tohle všechno fungovalo, stačí celkem jednoduchá aktualizace, kterou mohou knihovny provést kdykoli v průběhu roku (letos už hotovo) prostřednictvím on-line formuláře .a jak na to?  po vyhledání záznamu konkrétní knihovny v bázi ADR - prolink aktualizace, po přihlášení aktualizace, potvrzení nebo zpráva …. podrobný návod viz odkaz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88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89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4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26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ne všechny údaje ve standardním zobrazení - provozní doba v úplném...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7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93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r>
              <a:rPr lang="cs-CZ"/>
              <a:t>aktualizace - u nás větší část viditelná hned po uložení, na knihovny.cz se sklízí, takže aktuálnost maličko opožděná</a:t>
            </a:r>
          </a:p>
          <a:p>
            <a:r>
              <a:rPr lang="cs-CZ"/>
              <a:t>více poví paní Hanzlíková</a:t>
            </a:r>
          </a:p>
          <a:p>
            <a:r>
              <a:rPr lang="cs-CZ"/>
              <a:t>takže vidíte, že využití Centrálního adresáře knihoven a informačních institucí v ČR je široké a že pro to, aby vaše knihovna byla vidět na tolika místech, stačí aktualizovat údaje v jedné bázi, takže to stojí za to :D</a:t>
            </a: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6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r>
              <a:rPr lang="cs-CZ"/>
              <a:t>ne všechny údaje ve standardním zobrazení - provozní doba v úplném...</a:t>
            </a: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24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0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službu nabízíme, ale požádané knihovny samy rozhodují o tom, zda žádosti o mVS vyhoví</a:t>
            </a: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90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64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52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7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1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34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9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2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7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0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3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59CA-15D7-4759-84D4-E928A738BBE1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E2F5-BDA7-48A1-AE78-84AEB5630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6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://www.caslin.cz/caslin/spoluprace/jak-prispivat-do-sk-cr/spoluprace-se-sk-c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aslin.cz/caslin/spoluprace/jak-prispivat-do-sk-cr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caslin.cz/caslin/spoluprace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>
            <a:spLocks noGrp="1"/>
          </p:cNvSpPr>
          <p:nvPr>
            <p:ph type="ctrTitle"/>
          </p:nvPr>
        </p:nvSpPr>
        <p:spPr>
          <a:xfrm>
            <a:off x="1776846" y="963372"/>
            <a:ext cx="9257897" cy="290775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4800" b="1" dirty="0">
                <a:latin typeface="Arial"/>
                <a:ea typeface="Arial"/>
                <a:cs typeface="Arial"/>
                <a:sym typeface="Arial"/>
              </a:rPr>
              <a:t>Centrální adresář knihoven</a:t>
            </a:r>
            <a:br>
              <a:rPr lang="cs-CZ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4800" b="1" dirty="0"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cs-CZ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4800" b="1" dirty="0">
                <a:latin typeface="Arial"/>
                <a:ea typeface="Arial"/>
                <a:cs typeface="Arial"/>
                <a:sym typeface="Arial"/>
              </a:rPr>
              <a:t>informačních institucí v ČR</a:t>
            </a: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8488597" y="4737889"/>
            <a:ext cx="2546146" cy="690825"/>
            <a:chOff x="8661679" y="5055626"/>
            <a:chExt cx="3182683" cy="863531"/>
          </a:xfrm>
        </p:grpSpPr>
        <p:pic>
          <p:nvPicPr>
            <p:cNvPr id="6" name="Shape 9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661679" y="5055626"/>
              <a:ext cx="1316333" cy="863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980" y="5055626"/>
              <a:ext cx="1665382" cy="863531"/>
            </a:xfrm>
            <a:prstGeom prst="rect">
              <a:avLst/>
            </a:prstGeom>
          </p:spPr>
        </p:pic>
      </p:grpSp>
      <p:sp>
        <p:nvSpPr>
          <p:cNvPr id="10" name="TextovéPole 9"/>
          <p:cNvSpPr txBox="1"/>
          <p:nvPr/>
        </p:nvSpPr>
        <p:spPr>
          <a:xfrm>
            <a:off x="940525" y="4218214"/>
            <a:ext cx="7314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Školení katalogizace podle RDA ve formátu MARC21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Národní technické muzeum 2019</a:t>
            </a: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Militká a Mgr. Zdenka Manoušková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027811" y="155331"/>
            <a:ext cx="4136382" cy="99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SK ČR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166951" y="1149531"/>
            <a:ext cx="9858102" cy="6583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97"/>
              </a:spcBef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zobrazení vlastníků dokumentu na mapě – z báze ADR se přebírá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  <a:endParaRPr lang="cs-CZ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254" y="2004769"/>
            <a:ext cx="7323497" cy="473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678" y="2495254"/>
            <a:ext cx="6531799" cy="40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kupina 8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1" name="Shape 92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0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SK ČR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558834" y="1158239"/>
            <a:ext cx="9074331" cy="1271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97"/>
              </a:spcBef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objednávka MVS – z ADR se přebírají údaje o žádající (kterákoli z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registrovaných) i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požádané knihovně (knihovny, které do SK ČR přispívají svými záznamy)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800" y="2638203"/>
            <a:ext cx="6481400" cy="41055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530" y="2560550"/>
            <a:ext cx="4029749" cy="41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9" name="Skupina 8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1" name="Shape 92"/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99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641" y="1328841"/>
            <a:ext cx="7692633" cy="4315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</a:t>
            </a:r>
            <a:r>
              <a:rPr lang="cs-CZ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aktualizace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t="19133"/>
          <a:stretch/>
        </p:blipFill>
        <p:spPr>
          <a:xfrm>
            <a:off x="2094653" y="1328850"/>
            <a:ext cx="5534025" cy="29115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7" name="Shape 217"/>
          <p:cNvSpPr txBox="1"/>
          <p:nvPr/>
        </p:nvSpPr>
        <p:spPr>
          <a:xfrm>
            <a:off x="1671350" y="5704000"/>
            <a:ext cx="8539200" cy="68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cs-CZ" u="sng">
                <a:solidFill>
                  <a:srgbClr val="635E4E"/>
                </a:solidFill>
                <a:hlinkClick r:id="rId5"/>
              </a:rPr>
              <a:t>Pro přispívající knihovny</a:t>
            </a:r>
            <a:r>
              <a:rPr lang="cs-CZ">
                <a:solidFill>
                  <a:srgbClr val="635E4E"/>
                </a:solidFill>
              </a:rPr>
              <a:t> › </a:t>
            </a:r>
            <a:r>
              <a:rPr lang="cs-CZ" u="sng">
                <a:solidFill>
                  <a:srgbClr val="635E4E"/>
                </a:solidFill>
                <a:hlinkClick r:id="rId6"/>
              </a:rPr>
              <a:t>Jak přispívat do SK ČR</a:t>
            </a:r>
            <a:r>
              <a:rPr lang="cs-CZ">
                <a:solidFill>
                  <a:srgbClr val="635E4E"/>
                </a:solidFill>
              </a:rPr>
              <a:t> › </a:t>
            </a:r>
            <a:r>
              <a:rPr lang="cs-CZ" u="sng">
                <a:solidFill>
                  <a:srgbClr val="635E4E"/>
                </a:solidFill>
                <a:hlinkClick r:id="rId7"/>
              </a:rPr>
              <a:t>Možnosti spolupráce</a:t>
            </a:r>
            <a:r>
              <a:rPr lang="cs-CZ">
                <a:solidFill>
                  <a:srgbClr val="635E4E"/>
                </a:solidFill>
              </a:rPr>
              <a:t> › On-line aktualizace dat v bázi ADR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3191" y="1376641"/>
            <a:ext cx="559117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6400" y="1110108"/>
            <a:ext cx="8539200" cy="5616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Skupina 11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4" name="Shape 92"/>
            <p:cNvPicPr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37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Kontakty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981199" y="4227147"/>
            <a:ext cx="9134724" cy="54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Správce databáze – opravy dat pro veřejné knihovny: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981199" y="4772847"/>
            <a:ext cx="8403203" cy="15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sz="22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Bedřiška </a:t>
            </a:r>
            <a:r>
              <a:rPr lang="cs-CZ" sz="2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Štěpánová, </a:t>
            </a:r>
            <a:r>
              <a:rPr lang="cs-CZ" sz="2200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BBus</a:t>
            </a:r>
            <a:r>
              <a:rPr lang="cs-CZ" sz="2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(Hons) - KI</a:t>
            </a:r>
          </a:p>
          <a:p>
            <a:pPr marL="926999" indent="-469799">
              <a:spcBef>
                <a:spcPts val="748"/>
              </a:spcBef>
              <a:buClr>
                <a:schemeClr val="dk1"/>
              </a:buClr>
              <a:buSzPct val="25000"/>
            </a:pPr>
            <a:r>
              <a:rPr lang="cs-CZ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✉ </a:t>
            </a:r>
            <a:r>
              <a:rPr lang="cs-CZ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bedriska.stepanova@nkp.cz</a:t>
            </a:r>
          </a:p>
          <a:p>
            <a:pPr marL="926999" indent="-469799">
              <a:spcBef>
                <a:spcPts val="748"/>
              </a:spcBef>
              <a:buClr>
                <a:schemeClr val="dk1"/>
              </a:buClr>
              <a:buSzPct val="25000"/>
            </a:pPr>
            <a:r>
              <a:rPr lang="cs-CZ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☎ </a:t>
            </a:r>
            <a:r>
              <a:rPr lang="cs-CZ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221 663 379</a:t>
            </a:r>
          </a:p>
        </p:txBody>
      </p:sp>
      <p:sp>
        <p:nvSpPr>
          <p:cNvPr id="217" name="Shape 217"/>
          <p:cNvSpPr/>
          <p:nvPr/>
        </p:nvSpPr>
        <p:spPr>
          <a:xfrm>
            <a:off x="1981199" y="1560279"/>
            <a:ext cx="8403203" cy="9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48"/>
              </a:spcBef>
              <a:buSzPct val="25000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Správce databáze –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dat pro odborné knihovny + p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řidělování sigel + správa dat k MVS:</a:t>
            </a:r>
          </a:p>
          <a:p>
            <a:pPr>
              <a:spcBef>
                <a:spcPts val="748"/>
              </a:spcBef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981199" y="2421704"/>
            <a:ext cx="8403203" cy="1466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748"/>
              </a:spcBef>
              <a:buClr>
                <a:schemeClr val="dk1"/>
              </a:buClr>
              <a:buSzPct val="25000"/>
            </a:pPr>
            <a:r>
              <a:rPr lang="cs-CZ" sz="22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Mgr</a:t>
            </a:r>
            <a:r>
              <a:rPr lang="cs-CZ" sz="2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Zdeňka Manoušková - OSK</a:t>
            </a:r>
          </a:p>
          <a:p>
            <a:pPr marL="926999" indent="-469799">
              <a:spcBef>
                <a:spcPts val="748"/>
              </a:spcBef>
              <a:buClr>
                <a:schemeClr val="dk1"/>
              </a:buClr>
              <a:buSzPct val="25000"/>
            </a:pPr>
            <a:r>
              <a:rPr lang="cs-CZ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✉ </a:t>
            </a:r>
            <a:r>
              <a:rPr lang="cs-CZ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zdenka.manouskova@nkp.cz</a:t>
            </a:r>
          </a:p>
          <a:p>
            <a:pPr marL="926999" indent="-469799">
              <a:spcBef>
                <a:spcPts val="748"/>
              </a:spcBef>
              <a:buClr>
                <a:schemeClr val="dk1"/>
              </a:buClr>
              <a:buSzPct val="25000"/>
            </a:pPr>
            <a:r>
              <a:rPr lang="cs-CZ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☎ </a:t>
            </a:r>
            <a:r>
              <a:rPr lang="cs-CZ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221 663 174</a:t>
            </a:r>
          </a:p>
          <a:p>
            <a:pPr marL="469799">
              <a:spcBef>
                <a:spcPts val="748"/>
              </a:spcBef>
              <a:buClr>
                <a:schemeClr val="dk1"/>
              </a:buClr>
            </a:pPr>
            <a:endParaRPr dirty="0">
              <a:solidFill>
                <a:schemeClr val="dk1"/>
              </a:solidFill>
            </a:endParaRPr>
          </a:p>
          <a:p>
            <a:endParaRPr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5" name="Shape 9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12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7570" y="317193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Děkujeme za pozornost.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CADR - Centrální adresář knihoven a informačních institucí v ČR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995097" y="1836125"/>
            <a:ext cx="9733674" cy="4624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endParaRPr sz="2400" b="1" dirty="0">
              <a:solidFill>
                <a:srgbClr val="2A3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 – Adresář knihoven a informačních institucí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(báze ADR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sloučeny databáze Oddělení souborných katalogů a Odboru knihovnictví (Knihovnický institut) NK ČR</a:t>
            </a:r>
          </a:p>
          <a:p>
            <a:pPr marL="1333500" lvl="1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o institucích spolupracujících na budování souborných katalogů CEZL/CASLIN – SK ČR, účastnících se MVS nebo spolupracujících s KI NK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</a:p>
          <a:p>
            <a:pPr marL="1333500" lvl="1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správcem nadále obě pracoviště (OSK zodpovědné za odborné, KI za veřejné knihovny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76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zpřístupnění v </a:t>
            </a:r>
            <a:r>
              <a:rPr lang="cs-CZ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ALEPHu</a:t>
            </a:r>
            <a:endParaRPr lang="cs-CZ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9" name="Shape 9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63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3"/>
          <p:cNvSpPr txBox="1"/>
          <p:nvPr/>
        </p:nvSpPr>
        <p:spPr>
          <a:xfrm>
            <a:off x="995097" y="2328856"/>
            <a:ext cx="9733674" cy="27395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endParaRPr sz="2600" dirty="0">
              <a:solidFill>
                <a:srgbClr val="2A3990"/>
              </a:solidFill>
            </a:endParaRPr>
          </a:p>
          <a:p>
            <a:r>
              <a:rPr lang="cs-CZ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cs-CZ" sz="2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Centrální adresář knihoven a informačních institucí v ČR</a:t>
            </a:r>
          </a:p>
          <a:p>
            <a:endParaRPr lang="cs-CZ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sloučení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báze ADR a Evidence knihoven MK ČR </a:t>
            </a:r>
            <a:endParaRPr lang="cs-CZ" sz="2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správcem stále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 a KI, ale knihovnám zůstává povinnost hlásit změny některých údajů na MK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sz="2600" dirty="0">
              <a:solidFill>
                <a:schemeClr val="dk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6" name="Shape 92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hape 99"/>
          <p:cNvSpPr txBox="1">
            <a:spLocks/>
          </p:cNvSpPr>
          <p:nvPr/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CADR - Centrální adresář knihoven a informačních institucí v ČR </a:t>
            </a:r>
            <a:endParaRPr lang="cs-CZ" sz="4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6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995097" y="2040125"/>
            <a:ext cx="9733673" cy="24273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nejúplnější zdroj informací o knihovnách v ČR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0" lvl="1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8063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záznamů – zachovány i záznamy zrušených knihoven (kontinuita)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lvl="1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6584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záznamů “živých” knihoven</a:t>
            </a:r>
          </a:p>
          <a:p>
            <a:pPr marL="914400"/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8" name="Shape 171"/>
          <p:cNvGraphicFramePr/>
          <p:nvPr>
            <p:extLst>
              <p:ext uri="{D42A27DB-BD31-4B8C-83A1-F6EECF244321}">
                <p14:modId xmlns:p14="http://schemas.microsoft.com/office/powerpoint/2010/main" val="618091056"/>
              </p:ext>
            </p:extLst>
          </p:nvPr>
        </p:nvGraphicFramePr>
        <p:xfrm>
          <a:off x="1972302" y="4325915"/>
          <a:ext cx="4826000" cy="1371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celkem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veřejných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 dirty="0" smtClean="0"/>
                        <a:t>5520</a:t>
                      </a:r>
                      <a:endParaRPr lang="cs-CZ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odborných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 dirty="0" smtClean="0"/>
                        <a:t>1064</a:t>
                      </a:r>
                      <a:endParaRPr lang="cs-CZ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1" name="Shape 9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CADR - Centrální adresář knihoven a informačních institucí v ČR </a:t>
            </a:r>
          </a:p>
        </p:txBody>
      </p:sp>
    </p:spTree>
    <p:extLst>
      <p:ext uri="{BB962C8B-B14F-4D97-AF65-F5344CB8AC3E}">
        <p14:creationId xmlns:p14="http://schemas.microsoft.com/office/powerpoint/2010/main" val="27647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995097" y="2197075"/>
            <a:ext cx="9655486" cy="3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knihoven zdarma :)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lvl="1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</a:t>
            </a:r>
          </a:p>
          <a:p>
            <a:pPr marL="863600" lvl="1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Virtuální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polytechnická knihovna (VPK) – od roku 2014</a:t>
            </a:r>
          </a:p>
          <a:p>
            <a:pPr marL="863600" lvl="1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knihovny.cz – od roku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863600" lvl="1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Souborný katalog ČR (SK ČR) – od roku 1996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navazujících služeb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0" name="Shape 9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Shape 99"/>
          <p:cNvSpPr txBox="1">
            <a:spLocks noGrp="1"/>
          </p:cNvSpPr>
          <p:nvPr>
            <p:ph type="title"/>
          </p:nvPr>
        </p:nvSpPr>
        <p:spPr>
          <a:xfrm>
            <a:off x="1402766" y="529925"/>
            <a:ext cx="8918335" cy="130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sz="4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CADR </a:t>
            </a:r>
            <a:r>
              <a:rPr lang="cs-CZ" sz="4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– </a:t>
            </a:r>
            <a:r>
              <a:rPr lang="cs-CZ" sz="4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Centrální adresář knihoven a informačních institucí v ČR </a:t>
            </a:r>
          </a:p>
        </p:txBody>
      </p:sp>
    </p:spTree>
    <p:extLst>
      <p:ext uri="{BB962C8B-B14F-4D97-AF65-F5344CB8AC3E}">
        <p14:creationId xmlns:p14="http://schemas.microsoft.com/office/powerpoint/2010/main" val="36699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981200" y="171950"/>
            <a:ext cx="8229600" cy="89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cs-CZ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– </a:t>
            </a:r>
            <a:r>
              <a:rPr lang="cs-CZ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záznam</a:t>
            </a:r>
            <a:endParaRPr lang="cs-CZ" sz="40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2217066" y="1067741"/>
            <a:ext cx="5502875" cy="5658475"/>
            <a:chOff x="457213" y="1067800"/>
            <a:chExt cx="5502875" cy="5658475"/>
          </a:xfrm>
        </p:grpSpPr>
        <p:grpSp>
          <p:nvGrpSpPr>
            <p:cNvPr id="144" name="Shape 144"/>
            <p:cNvGrpSpPr/>
            <p:nvPr/>
          </p:nvGrpSpPr>
          <p:grpSpPr>
            <a:xfrm>
              <a:off x="457213" y="1067800"/>
              <a:ext cx="5502875" cy="5658475"/>
              <a:chOff x="1784275" y="1067800"/>
              <a:chExt cx="5502875" cy="5658475"/>
            </a:xfrm>
          </p:grpSpPr>
          <p:pic>
            <p:nvPicPr>
              <p:cNvPr id="145" name="Shape 145"/>
              <p:cNvPicPr preferRelativeResize="0"/>
              <p:nvPr/>
            </p:nvPicPr>
            <p:blipFill rotWithShape="1">
              <a:blip r:embed="rId3">
                <a:alphaModFix/>
              </a:blip>
              <a:srcRect b="2978"/>
              <a:stretch/>
            </p:blipFill>
            <p:spPr>
              <a:xfrm>
                <a:off x="1856875" y="1067800"/>
                <a:ext cx="5430275" cy="3494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Shape 1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784275" y="4216725"/>
                <a:ext cx="4783475" cy="2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7" name="Shape 147"/>
            <p:cNvSpPr/>
            <p:nvPr/>
          </p:nvSpPr>
          <p:spPr>
            <a:xfrm>
              <a:off x="2945538" y="3376350"/>
              <a:ext cx="526200" cy="199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6625" y="2646150"/>
            <a:ext cx="4914900" cy="270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kupina 12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5" name="Shape 92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47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71153" y="274640"/>
            <a:ext cx="9657617" cy="99412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ve VPK</a:t>
            </a:r>
            <a:endParaRPr lang="cs-CZ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071153" y="1382795"/>
            <a:ext cx="9657617" cy="568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CADR (báze ADR)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slouží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nadále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bude sloužit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MVS ve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VPK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1671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buSzPct val="25000"/>
            </a:pPr>
            <a:r>
              <a:rPr lang="cs-CZ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295800" y="4437115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cs-CZ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vložit snímek z VPK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2217812"/>
            <a:ext cx="4654630" cy="228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r="18719"/>
          <a:stretch/>
        </p:blipFill>
        <p:spPr>
          <a:xfrm>
            <a:off x="3214465" y="3056149"/>
            <a:ext cx="6341975" cy="29225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56591"/>
          <a:stretch/>
        </p:blipFill>
        <p:spPr>
          <a:xfrm>
            <a:off x="4503478" y="3992378"/>
            <a:ext cx="5876925" cy="2976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2" name="Skupina 11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4" name="Shape 92"/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866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097279" y="274640"/>
            <a:ext cx="9631491" cy="99412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na portálu knihovny.cz</a:t>
            </a:r>
            <a:endParaRPr lang="cs-CZ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097279" y="1367246"/>
            <a:ext cx="9631491" cy="732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 (bázi ADR)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používá CPK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 zobrazení na portálu knihovny.cz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671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buSzPct val="25000"/>
            </a:pPr>
            <a:r>
              <a:rPr lang="cs-CZ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360" y="2037806"/>
            <a:ext cx="7167154" cy="468841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9" name="Skupina 8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1" name="Shape 92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0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036516" y="352997"/>
            <a:ext cx="4171217" cy="99412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v SK ČR</a:t>
            </a:r>
            <a:endParaRPr lang="cs-CZ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995097" y="1349828"/>
            <a:ext cx="9794823" cy="8186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místě</a:t>
            </a:r>
            <a:r>
              <a:rPr lang="cs-CZ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dostupnosti konkrétního </a:t>
            </a:r>
            <a:r>
              <a:rPr lang="cs-CZ" sz="2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dokumentu – z báze ADR se přebírá zkrácený název knihovny</a:t>
            </a:r>
            <a:endParaRPr lang="cs-CZ" sz="2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55017" y="352997"/>
            <a:ext cx="11505324" cy="6107898"/>
            <a:chOff x="355017" y="352997"/>
            <a:chExt cx="11505324" cy="6107898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771" y="5874155"/>
              <a:ext cx="1131570" cy="586740"/>
            </a:xfrm>
            <a:prstGeom prst="rect">
              <a:avLst/>
            </a:prstGeom>
          </p:spPr>
        </p:pic>
        <p:pic>
          <p:nvPicPr>
            <p:cNvPr id="11" name="Shape 9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017" y="352997"/>
              <a:ext cx="64008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7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218</TotalTime>
  <Words>562</Words>
  <Application>Microsoft Office PowerPoint</Application>
  <PresentationFormat>Širokoúhlá obrazovka</PresentationFormat>
  <Paragraphs>75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Centrální adresář knihoven a informačních institucí v ČR</vt:lpstr>
      <vt:lpstr>CADR - Centrální adresář knihoven a informačních institucí v ČR </vt:lpstr>
      <vt:lpstr>Prezentace aplikace PowerPoint</vt:lpstr>
      <vt:lpstr>CADR - Centrální adresář knihoven a informačních institucí v ČR </vt:lpstr>
      <vt:lpstr>CADR – Centrální adresář knihoven a informačních institucí v ČR </vt:lpstr>
      <vt:lpstr>CADR – záznam</vt:lpstr>
      <vt:lpstr>CADR ve VPK</vt:lpstr>
      <vt:lpstr>CADR na portálu knihovny.cz</vt:lpstr>
      <vt:lpstr>CADR v SK ČR</vt:lpstr>
      <vt:lpstr>CADR v SK ČR</vt:lpstr>
      <vt:lpstr>CADR v SK ČR</vt:lpstr>
      <vt:lpstr>CADR – online aktualizace</vt:lpstr>
      <vt:lpstr>Kontakty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adresář knihoven a informačních institucí v ČR</dc:title>
  <dc:creator>Militká Jana</dc:creator>
  <cp:lastModifiedBy>Militká Jana</cp:lastModifiedBy>
  <cp:revision>16</cp:revision>
  <dcterms:created xsi:type="dcterms:W3CDTF">2019-06-27T16:18:58Z</dcterms:created>
  <dcterms:modified xsi:type="dcterms:W3CDTF">2019-10-01T14:30:57Z</dcterms:modified>
</cp:coreProperties>
</file>