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2"/>
  </p:handoutMasterIdLst>
  <p:sldIdLst>
    <p:sldId id="256" r:id="rId2"/>
    <p:sldId id="285" r:id="rId3"/>
    <p:sldId id="298" r:id="rId4"/>
    <p:sldId id="300" r:id="rId5"/>
    <p:sldId id="301" r:id="rId6"/>
    <p:sldId id="302" r:id="rId7"/>
    <p:sldId id="303" r:id="rId8"/>
    <p:sldId id="304" r:id="rId9"/>
    <p:sldId id="287" r:id="rId10"/>
    <p:sldId id="305" r:id="rId11"/>
    <p:sldId id="281" r:id="rId12"/>
    <p:sldId id="269" r:id="rId13"/>
    <p:sldId id="278" r:id="rId14"/>
    <p:sldId id="259" r:id="rId15"/>
    <p:sldId id="314" r:id="rId16"/>
    <p:sldId id="315" r:id="rId17"/>
    <p:sldId id="260" r:id="rId18"/>
    <p:sldId id="261" r:id="rId19"/>
    <p:sldId id="324" r:id="rId20"/>
    <p:sldId id="289" r:id="rId21"/>
    <p:sldId id="317" r:id="rId22"/>
    <p:sldId id="270" r:id="rId23"/>
    <p:sldId id="271" r:id="rId24"/>
    <p:sldId id="273" r:id="rId25"/>
    <p:sldId id="327" r:id="rId26"/>
    <p:sldId id="264" r:id="rId27"/>
    <p:sldId id="322" r:id="rId28"/>
    <p:sldId id="323" r:id="rId29"/>
    <p:sldId id="306" r:id="rId30"/>
    <p:sldId id="279" r:id="rId31"/>
    <p:sldId id="280" r:id="rId32"/>
    <p:sldId id="325" r:id="rId33"/>
    <p:sldId id="326" r:id="rId34"/>
    <p:sldId id="294" r:id="rId35"/>
    <p:sldId id="291" r:id="rId36"/>
    <p:sldId id="320" r:id="rId37"/>
    <p:sldId id="321" r:id="rId38"/>
    <p:sldId id="296" r:id="rId39"/>
    <p:sldId id="319" r:id="rId40"/>
    <p:sldId id="267" r:id="rId41"/>
  </p:sldIdLst>
  <p:sldSz cx="9144000" cy="6858000" type="screen4x3"/>
  <p:notesSz cx="6669088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5987" autoAdjust="0"/>
  </p:normalViewPr>
  <p:slideViewPr>
    <p:cSldViewPr>
      <p:cViewPr varScale="1">
        <p:scale>
          <a:sx n="115" d="100"/>
          <a:sy n="115" d="100"/>
        </p:scale>
        <p:origin x="111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DAC0A-4A2D-46D2-BB03-00C85C729C36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7C281-764F-4D01-85A1-8ACBDD5C41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232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08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72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858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78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76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64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96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50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50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66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D47A5-4524-4DC0-8BBD-92A41AA83272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36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aleph.nkp.cz/cze/skc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aleph.nkp.cz/F/?func=direct&amp;doc_number=000083961&amp;local_base=SK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caslin/spoluprace/jak-prispivat-do-sk-cr/spoluprace-se-sk-cr/on-line-aktualizace-dat-v-bazi-sk-cr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caslin/spoluprace/jak-prispivat-do-sk-cr/sluzby-souborneho-katalogu-cr/jak-spravne-postupovat-nez-zacne-knihovna-digitalizovat-dokumen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aleph.nkp.cz/cze/an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iroslava.kendeova@nkp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Seriály v Souborném katalogu ČR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Miroslava Kendeová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sz="2600" b="1" dirty="0" smtClean="0">
                <a:solidFill>
                  <a:schemeClr val="tx1"/>
                </a:solidFill>
              </a:rPr>
              <a:t>Národní technické muzeum</a:t>
            </a:r>
          </a:p>
          <a:p>
            <a:r>
              <a:rPr lang="cs-CZ" sz="2600" b="1" dirty="0" smtClean="0">
                <a:solidFill>
                  <a:schemeClr val="tx1"/>
                </a:solidFill>
              </a:rPr>
              <a:t>2019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</p:txBody>
      </p:sp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090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-892175"/>
            <a:ext cx="9563100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179388" y="404813"/>
            <a:ext cx="107950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Dříve</a:t>
            </a:r>
          </a:p>
        </p:txBody>
      </p:sp>
      <p:pic>
        <p:nvPicPr>
          <p:cNvPr id="12292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985963"/>
            <a:ext cx="746125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075" y="3716338"/>
            <a:ext cx="578485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1908175" y="3357563"/>
            <a:ext cx="1295400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Nyní</a:t>
            </a:r>
          </a:p>
        </p:txBody>
      </p:sp>
      <p:cxnSp>
        <p:nvCxnSpPr>
          <p:cNvPr id="9" name="Pravoúhlá spojnice 8"/>
          <p:cNvCxnSpPr/>
          <p:nvPr/>
        </p:nvCxnSpPr>
        <p:spPr>
          <a:xfrm rot="16200000" flipH="1">
            <a:off x="175418" y="1278732"/>
            <a:ext cx="2303463" cy="1873250"/>
          </a:xfrm>
          <a:prstGeom prst="bentConnector3">
            <a:avLst/>
          </a:prstGeom>
          <a:ln w="22225" cmpd="sng">
            <a:solidFill>
              <a:srgbClr val="FF0000">
                <a:alpha val="79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aoblený obdélník 5"/>
          <p:cNvSpPr/>
          <p:nvPr/>
        </p:nvSpPr>
        <p:spPr>
          <a:xfrm>
            <a:off x="179388" y="1455738"/>
            <a:ext cx="4248150" cy="5302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800" dirty="0">
                <a:solidFill>
                  <a:srgbClr val="FF0000"/>
                </a:solidFill>
              </a:rPr>
              <a:t>Evidence časopisů</a:t>
            </a:r>
          </a:p>
        </p:txBody>
      </p:sp>
    </p:spTree>
    <p:extLst>
      <p:ext uri="{BB962C8B-B14F-4D97-AF65-F5344CB8AC3E}">
        <p14:creationId xmlns:p14="http://schemas.microsoft.com/office/powerpoint/2010/main" val="1426439430"/>
      </p:ext>
    </p:extLst>
  </p:cSld>
  <p:clrMapOvr>
    <a:masterClrMapping/>
  </p:clrMapOvr>
  <p:transition spd="slow" advTm="882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Seriály v Souborném katalogu ČR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sz="2400" dirty="0"/>
              <a:t>logická báze Souborného katalogu ČR  (</a:t>
            </a:r>
            <a:r>
              <a:rPr lang="cs-CZ" altLang="cs-CZ" sz="2400" dirty="0">
                <a:hlinkClick r:id="rId2"/>
              </a:rPr>
              <a:t>http://</a:t>
            </a:r>
            <a:r>
              <a:rPr lang="cs-CZ" altLang="cs-CZ" sz="2400" dirty="0" smtClean="0">
                <a:hlinkClick r:id="rId2"/>
              </a:rPr>
              <a:t>aleph.nkp.cz/</a:t>
            </a:r>
            <a:r>
              <a:rPr lang="cs-CZ" altLang="cs-CZ" sz="2400" dirty="0" err="1" smtClean="0">
                <a:hlinkClick r:id="rId2"/>
              </a:rPr>
              <a:t>cze</a:t>
            </a:r>
            <a:r>
              <a:rPr lang="cs-CZ" altLang="cs-CZ" sz="2400" dirty="0" smtClean="0">
                <a:hlinkClick r:id="rId2"/>
              </a:rPr>
              <a:t>/</a:t>
            </a:r>
            <a:r>
              <a:rPr lang="cs-CZ" altLang="cs-CZ" sz="2400" dirty="0" err="1" smtClean="0">
                <a:hlinkClick r:id="rId2"/>
              </a:rPr>
              <a:t>skcp</a:t>
            </a:r>
            <a:r>
              <a:rPr lang="cs-CZ" altLang="cs-CZ" sz="2400" dirty="0" smtClean="0"/>
              <a:t>)</a:t>
            </a:r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v </a:t>
            </a:r>
            <a:r>
              <a:rPr lang="cs-CZ" altLang="cs-CZ" sz="2400" dirty="0" smtClean="0"/>
              <a:t>bázi je celkem 169 </a:t>
            </a:r>
            <a:r>
              <a:rPr lang="cs-CZ" altLang="cs-CZ" sz="2400" dirty="0" smtClean="0"/>
              <a:t>801 záznamů</a:t>
            </a:r>
            <a:endParaRPr lang="cs-CZ" altLang="cs-CZ" sz="2400" dirty="0" smtClean="0"/>
          </a:p>
          <a:p>
            <a:pPr lvl="1"/>
            <a:r>
              <a:rPr lang="cs-CZ" altLang="cs-CZ" sz="2000" u="sng" dirty="0" smtClean="0"/>
              <a:t>zahraniční periodika </a:t>
            </a:r>
            <a:r>
              <a:rPr lang="cs-CZ" altLang="cs-CZ" sz="2000" dirty="0" smtClean="0"/>
              <a:t>(111 572 záznamů)</a:t>
            </a:r>
          </a:p>
          <a:p>
            <a:pPr lvl="1"/>
            <a:r>
              <a:rPr lang="cs-CZ" altLang="cs-CZ" sz="2000" u="sng" dirty="0" smtClean="0"/>
              <a:t>česká </a:t>
            </a:r>
            <a:r>
              <a:rPr lang="cs-CZ" altLang="cs-CZ" sz="2000" u="sng" dirty="0"/>
              <a:t>periodika </a:t>
            </a:r>
            <a:r>
              <a:rPr lang="cs-CZ" altLang="cs-CZ" sz="2000" dirty="0" smtClean="0"/>
              <a:t>(58 </a:t>
            </a:r>
            <a:r>
              <a:rPr lang="cs-CZ" altLang="cs-CZ" sz="2000" dirty="0" smtClean="0"/>
              <a:t>229 záznamů</a:t>
            </a:r>
            <a:r>
              <a:rPr lang="cs-CZ" altLang="cs-CZ" sz="2000" dirty="0" smtClean="0"/>
              <a:t>)</a:t>
            </a:r>
          </a:p>
          <a:p>
            <a:pPr marL="457200" lvl="1" indent="0">
              <a:buNone/>
            </a:pPr>
            <a:r>
              <a:rPr lang="cs-CZ" altLang="cs-CZ" sz="2000" dirty="0" smtClean="0"/>
              <a:t>		</a:t>
            </a:r>
            <a:r>
              <a:rPr lang="cs-CZ" altLang="cs-CZ" sz="2000" u="sng" dirty="0" smtClean="0"/>
              <a:t>elektronické zdroje  </a:t>
            </a:r>
            <a:r>
              <a:rPr lang="cs-CZ" altLang="cs-CZ" sz="2000" dirty="0" smtClean="0"/>
              <a:t>(1 869 záznamů)</a:t>
            </a:r>
          </a:p>
          <a:p>
            <a:endParaRPr lang="cs-CZ" altLang="cs-CZ" sz="2000" dirty="0" smtClean="0"/>
          </a:p>
          <a:p>
            <a:r>
              <a:rPr lang="cs-CZ" altLang="cs-CZ" sz="2400" dirty="0" smtClean="0"/>
              <a:t>pravidelná </a:t>
            </a:r>
            <a:r>
              <a:rPr lang="cs-CZ" altLang="cs-CZ" sz="2400" dirty="0"/>
              <a:t>aktualizace</a:t>
            </a:r>
          </a:p>
          <a:p>
            <a:pPr lvl="1"/>
            <a:r>
              <a:rPr lang="cs-CZ" altLang="cs-CZ" sz="2000" dirty="0"/>
              <a:t>zasílání seznamů</a:t>
            </a:r>
          </a:p>
          <a:p>
            <a:pPr lvl="1"/>
            <a:r>
              <a:rPr lang="cs-CZ" altLang="cs-CZ" sz="2000" dirty="0"/>
              <a:t>on-line (</a:t>
            </a:r>
            <a:r>
              <a:rPr lang="cs-CZ" altLang="cs-CZ" sz="2000" dirty="0" smtClean="0"/>
              <a:t>přes 280 knihoven</a:t>
            </a:r>
            <a:r>
              <a:rPr lang="cs-CZ" altLang="cs-CZ" sz="2000" dirty="0"/>
              <a:t>)</a:t>
            </a:r>
          </a:p>
          <a:p>
            <a:r>
              <a:rPr lang="cs-CZ" altLang="cs-CZ" sz="2400" dirty="0" smtClean="0"/>
              <a:t>Verifikace </a:t>
            </a:r>
            <a:endParaRPr lang="cs-CZ" alt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087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Seriál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u="sng" dirty="0"/>
          </a:p>
          <a:p>
            <a:pPr marL="0" indent="0">
              <a:buNone/>
            </a:pPr>
            <a:r>
              <a:rPr lang="cs-CZ" dirty="0" smtClean="0"/>
              <a:t>Pokračující zdroj, postupně vydávaný po jednotlivých částech, obvykle číslovaných, </a:t>
            </a:r>
            <a:r>
              <a:rPr lang="cs-CZ" b="1" dirty="0" smtClean="0"/>
              <a:t>bez předem stanovené doby ukončení. </a:t>
            </a:r>
          </a:p>
          <a:p>
            <a:pPr marL="0" indent="0">
              <a:buNone/>
            </a:pPr>
            <a:r>
              <a:rPr lang="cs-CZ" dirty="0" smtClean="0"/>
              <a:t>Seriály zahrnují deníky, časopisy, elektronické časopisy, seznamy (adresáře) na pokračování, výroční zprávy, kalendáře a monografické edice.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791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Bibliografický popis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Bibliografický </a:t>
            </a:r>
            <a:r>
              <a:rPr lang="cs-CZ" dirty="0" smtClean="0"/>
              <a:t>záznam pokračujících </a:t>
            </a:r>
            <a:r>
              <a:rPr lang="cs-CZ" dirty="0"/>
              <a:t>zdrojů se vždy vytváří podle prvního vydaného (či dostupného) </a:t>
            </a:r>
            <a:r>
              <a:rPr lang="cs-CZ" dirty="0" smtClean="0"/>
              <a:t>sešitu/části. U </a:t>
            </a:r>
            <a:r>
              <a:rPr lang="cs-CZ" dirty="0"/>
              <a:t>integračních zdrojů jsou podkladem popisu </a:t>
            </a:r>
            <a:r>
              <a:rPr lang="cs-CZ" dirty="0" smtClean="0"/>
              <a:t>vedle </a:t>
            </a:r>
            <a:r>
              <a:rPr lang="cs-CZ" dirty="0"/>
              <a:t>první části i všechny další vydané části.</a:t>
            </a:r>
          </a:p>
          <a:p>
            <a:r>
              <a:rPr lang="cs-CZ" dirty="0"/>
              <a:t>Pokud bibliografický </a:t>
            </a:r>
            <a:r>
              <a:rPr lang="cs-CZ" dirty="0" smtClean="0"/>
              <a:t>záznam </a:t>
            </a:r>
            <a:r>
              <a:rPr lang="cs-CZ" dirty="0"/>
              <a:t>není vytvořen podle prvního sešitu/části, je potřeba vždy zapsat poznámku, na které části je popis založen. Jestliže se zohledňuje více sešitů/částí, uvádíme též poslední zohledněný sešit.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229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>
                <a:hlinkClick r:id="rId2"/>
              </a:rPr>
              <a:t>Propojení v  záznamu seriálu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Informace o vlastníkovi dokumentu (sigla)</a:t>
            </a:r>
          </a:p>
          <a:p>
            <a:r>
              <a:rPr lang="cs-CZ" dirty="0" smtClean="0"/>
              <a:t>Do lokálního katalogu knihovny</a:t>
            </a:r>
          </a:p>
          <a:p>
            <a:r>
              <a:rPr lang="cs-CZ" dirty="0" smtClean="0"/>
              <a:t>Na plné texty (volně dostupné, licencované, digitalizované)</a:t>
            </a:r>
          </a:p>
          <a:p>
            <a:r>
              <a:rPr lang="cs-CZ" dirty="0" smtClean="0"/>
              <a:t>Obálka</a:t>
            </a:r>
          </a:p>
          <a:p>
            <a:r>
              <a:rPr lang="cs-CZ" dirty="0"/>
              <a:t>Na návazné tituly (předcházející a následující název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979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Seriálový záznam</a:t>
            </a:r>
            <a:endParaRPr lang="cs-CZ" u="sng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340768"/>
            <a:ext cx="6264696" cy="5877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Zástupný symbol pro obsah 5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40768"/>
            <a:ext cx="1817744" cy="5440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2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Předchozí titul</a:t>
            </a:r>
            <a:endParaRPr lang="cs-CZ" dirty="0"/>
          </a:p>
        </p:txBody>
      </p:sp>
      <p:pic>
        <p:nvPicPr>
          <p:cNvPr id="14" name="Zástupný symbol pro obsah 1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701986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15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Spolupráce se SK ČR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U seriálů preferujeme přípisy odběrů k již existujícím záznamům seriálů v SK ČR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410 knihoven využívá on-line formuláře</a:t>
            </a:r>
          </a:p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ro on-line aktualizaci periodik - 280 knihoven</a:t>
            </a:r>
          </a:p>
          <a:p>
            <a:pPr marL="0" indent="0">
              <a:buNone/>
            </a:pPr>
            <a:r>
              <a:rPr lang="cs-CZ" dirty="0"/>
              <a:t>A</a:t>
            </a:r>
            <a:r>
              <a:rPr lang="cs-CZ" dirty="0" smtClean="0"/>
              <a:t>ktualizace periodik tradiční </a:t>
            </a:r>
            <a:r>
              <a:rPr lang="cs-CZ" dirty="0"/>
              <a:t>cestou – </a:t>
            </a:r>
            <a:r>
              <a:rPr lang="cs-CZ" dirty="0" smtClean="0"/>
              <a:t>150 knihoven</a:t>
            </a: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63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On-line spolupráce se SK ČR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On-line formuláře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 smtClean="0"/>
              <a:t>Aktualizace údajů o odběru periodik v SKC</a:t>
            </a:r>
          </a:p>
          <a:p>
            <a:pPr>
              <a:buFontTx/>
              <a:buChar char="-"/>
            </a:pPr>
            <a:r>
              <a:rPr lang="cs-CZ" dirty="0" smtClean="0"/>
              <a:t>přípis odběru</a:t>
            </a:r>
          </a:p>
          <a:p>
            <a:pPr>
              <a:buFontTx/>
              <a:buChar char="-"/>
            </a:pPr>
            <a:r>
              <a:rPr lang="cs-CZ" dirty="0"/>
              <a:t>o</a:t>
            </a:r>
            <a:r>
              <a:rPr lang="cs-CZ" dirty="0" smtClean="0"/>
              <a:t>dpis odběru</a:t>
            </a:r>
          </a:p>
          <a:p>
            <a:pPr>
              <a:buFontTx/>
              <a:buChar char="-"/>
            </a:pPr>
            <a:r>
              <a:rPr lang="cs-CZ" dirty="0"/>
              <a:t>z</a:t>
            </a:r>
            <a:r>
              <a:rPr lang="cs-CZ" dirty="0" smtClean="0"/>
              <a:t>aslání informací k bibliografickým údajům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sz="2800" dirty="0" smtClean="0"/>
              <a:t>(zkvalitňování záznamu)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3300" dirty="0" smtClean="0"/>
              <a:t>Na chybějící záznamy zašle knihovna e-mailem základní údaje, SKC záznam zpracuje nebo knihovna po dohodě se správcem báze zašle záznam elektronicky.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11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Formulář pro on-line aktualizaci</a:t>
            </a:r>
            <a:endParaRPr lang="cs-CZ" u="sng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56931"/>
            <a:ext cx="8229600" cy="486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0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Trochu historie …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soupisy (první v roce 1928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r>
              <a:rPr lang="cs-CZ" altLang="cs-CZ" dirty="0"/>
              <a:t>lístkové katalogy (Vyhláška 110</a:t>
            </a:r>
            <a:r>
              <a:rPr lang="en-US" altLang="cs-CZ" dirty="0"/>
              <a:t>/</a:t>
            </a:r>
            <a:r>
              <a:rPr lang="cs-CZ" altLang="cs-CZ" dirty="0"/>
              <a:t>65 Sb</a:t>
            </a:r>
            <a:r>
              <a:rPr lang="cs-CZ" altLang="cs-CZ" dirty="0" smtClean="0"/>
              <a:t>.)</a:t>
            </a:r>
            <a:endParaRPr lang="cs-CZ" altLang="cs-CZ" dirty="0"/>
          </a:p>
          <a:p>
            <a:pPr>
              <a:buFontTx/>
              <a:buNone/>
            </a:pPr>
            <a:r>
              <a:rPr lang="cs-CZ" altLang="cs-CZ" dirty="0"/>
              <a:t>   a jejich tištěné výstupy – CEZL</a:t>
            </a:r>
          </a:p>
          <a:p>
            <a:r>
              <a:rPr lang="cs-CZ" altLang="cs-CZ" dirty="0"/>
              <a:t>v Národní knihovně existoval souborný katalog periodik v několika vrstvách (klasických i elektronických)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40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06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116633"/>
            <a:ext cx="5781675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7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Elektronické časopisy – zapsání odběru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Mají-li stejné ISSN jako tištěná verze</a:t>
            </a:r>
          </a:p>
          <a:p>
            <a:pPr>
              <a:buFontTx/>
              <a:buChar char="-"/>
            </a:pPr>
            <a:r>
              <a:rPr lang="cs-CZ" dirty="0" smtClean="0"/>
              <a:t>na stejném záznamu – přes on-line formulář aktualizace záznamu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Tištěná verze – pole Roky / Svazky</a:t>
            </a:r>
          </a:p>
          <a:p>
            <a:pPr marL="0" indent="0">
              <a:buNone/>
            </a:pPr>
            <a:r>
              <a:rPr lang="cs-CZ" dirty="0" smtClean="0"/>
              <a:t>Elektronická verze – pole Online přístup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(jestliže nejde o volně přístupný zdroj – knihovna uvede v poli Poznámka, např. dostupné pouze z IP adresy)</a:t>
            </a:r>
          </a:p>
        </p:txBody>
      </p:sp>
    </p:spTree>
    <p:extLst>
      <p:ext uri="{BB962C8B-B14F-4D97-AF65-F5344CB8AC3E}">
        <p14:creationId xmlns:p14="http://schemas.microsoft.com/office/powerpoint/2010/main" val="334696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Jiné ISSN </a:t>
            </a:r>
            <a:r>
              <a:rPr lang="cs-CZ" dirty="0" smtClean="0"/>
              <a:t>– nový záznam; záznam na elektronický dokument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Přes formulář se vyplní pole Roky / Svazky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 bibliografickém záznamu – MARC 21 pole 776 (vydání na jiném nosiči)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285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Nápověda pro správné vyplnění on-line formuláře – Aktualizace odběru</a:t>
            </a:r>
          </a:p>
          <a:p>
            <a:endParaRPr lang="cs-CZ" dirty="0"/>
          </a:p>
          <a:p>
            <a:r>
              <a:rPr lang="cs-CZ" u="sng" dirty="0">
                <a:hlinkClick r:id="rId2"/>
              </a:rPr>
              <a:t>http://www.caslin.cz/caslin/spoluprace/jak-prispivat-do-sk-cr/spoluprace-se-sk-cr/on-line-aktualizace-dat-v-bazi-sk-cr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247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Další formuláře …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17"/>
            <a:ext cx="8229600" cy="485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7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Evidence digitalizace v SK ČR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Záznam v bázi SKC</a:t>
            </a:r>
          </a:p>
          <a:p>
            <a:pPr marL="0" indent="0">
              <a:buNone/>
            </a:pPr>
            <a:r>
              <a:rPr lang="cs-CZ" u="sng" dirty="0" smtClean="0"/>
              <a:t>Využití on-line formuláře:</a:t>
            </a:r>
          </a:p>
          <a:p>
            <a:pPr>
              <a:buFontTx/>
              <a:buChar char="-"/>
            </a:pPr>
            <a:r>
              <a:rPr lang="cs-CZ" dirty="0" smtClean="0"/>
              <a:t>připsání sigly a zapsání informace o stavu /přípravě           digitalizace + přidat cestu k </a:t>
            </a:r>
            <a:r>
              <a:rPr lang="cs-CZ" dirty="0" err="1" smtClean="0"/>
              <a:t>zdigitalizovanému</a:t>
            </a:r>
            <a:r>
              <a:rPr lang="cs-CZ" dirty="0" smtClean="0"/>
              <a:t> dokumentu</a:t>
            </a:r>
          </a:p>
          <a:p>
            <a:pPr>
              <a:buFontTx/>
              <a:buChar char="-"/>
            </a:pPr>
            <a:r>
              <a:rPr lang="cs-CZ" dirty="0" smtClean="0"/>
              <a:t>doplnění </a:t>
            </a:r>
            <a:r>
              <a:rPr lang="cs-CZ" dirty="0"/>
              <a:t>URL adresy</a:t>
            </a:r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Pokud  titul nemá </a:t>
            </a:r>
            <a:r>
              <a:rPr lang="cs-CZ" dirty="0" err="1" smtClean="0"/>
              <a:t>čČNB</a:t>
            </a:r>
            <a:r>
              <a:rPr lang="cs-CZ" dirty="0" smtClean="0"/>
              <a:t> – </a:t>
            </a:r>
            <a:r>
              <a:rPr lang="cs-CZ" b="1" dirty="0" smtClean="0">
                <a:solidFill>
                  <a:srgbClr val="FF0000"/>
                </a:solidFill>
              </a:rPr>
              <a:t>žádost o </a:t>
            </a:r>
            <a:r>
              <a:rPr lang="cs-CZ" b="1" dirty="0" err="1" smtClean="0">
                <a:solidFill>
                  <a:srgbClr val="FF0000"/>
                </a:solidFill>
              </a:rPr>
              <a:t>čČNB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</a:t>
            </a:r>
            <a:r>
              <a:rPr lang="cs-CZ" u="sng" dirty="0" smtClean="0"/>
              <a:t>týká se i monografií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sz="2600" b="1" dirty="0" smtClean="0"/>
          </a:p>
          <a:p>
            <a:pPr marL="0" indent="0">
              <a:buNone/>
            </a:pPr>
            <a:r>
              <a:rPr lang="cs-CZ" sz="2600" b="1" dirty="0" smtClean="0"/>
              <a:t>Vše potřebné najdete na</a:t>
            </a:r>
          </a:p>
          <a:p>
            <a:pPr marL="0" indent="0">
              <a:buNone/>
            </a:pPr>
            <a:r>
              <a:rPr lang="cs-CZ" sz="2800" dirty="0"/>
              <a:t>http://www.caslin.cz/caslin/spoluprace/jak-prispivat-do-sk-cr/spoluprace-se-sk-cr/aktualizace-udaju-o-digitalizaci-dokumentu-pomoci-on-line-formulare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1382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836712"/>
            <a:ext cx="6304359" cy="548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1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11" y="273049"/>
            <a:ext cx="4753161" cy="5853113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204" y="1663282"/>
            <a:ext cx="5066804" cy="4460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497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b="1" u="sng" dirty="0" smtClean="0"/>
              <a:t>Odkaz na nápovědu – Jak správně postupovat, než začne knihovna digitalizovat</a:t>
            </a:r>
          </a:p>
          <a:p>
            <a:endParaRPr lang="cs-CZ" dirty="0"/>
          </a:p>
          <a:p>
            <a:r>
              <a:rPr lang="cs-CZ" u="sng" dirty="0">
                <a:hlinkClick r:id="rId2"/>
              </a:rPr>
              <a:t>http</a:t>
            </a:r>
            <a:r>
              <a:rPr lang="cs-CZ" u="sng">
                <a:hlinkClick r:id="rId2"/>
              </a:rPr>
              <a:t>://</a:t>
            </a:r>
            <a:r>
              <a:rPr lang="cs-CZ" u="sng" smtClean="0">
                <a:hlinkClick r:id="rId2"/>
              </a:rPr>
              <a:t>www.caslin.cz/caslin/spoluprace/jak-prispivat-do-sk-cr/sluzby-souborneho-katalogu-cr/jak-spravne-postupovat-nez-zacne-knihovna-digitalizovat-dokument</a:t>
            </a:r>
            <a:r>
              <a:rPr lang="cs-CZ" u="sng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91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307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2075"/>
            <a:ext cx="7921625" cy="923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3148013" y="2781300"/>
            <a:ext cx="5832475" cy="3240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Budováním  CEZL byla pověřena v roce 1965 Státní knihovna ČSSR a </a:t>
            </a:r>
            <a:r>
              <a:rPr lang="cs-CZ" dirty="0" err="1"/>
              <a:t>Univerzitná</a:t>
            </a:r>
            <a:r>
              <a:rPr lang="cs-CZ" dirty="0"/>
              <a:t> </a:t>
            </a:r>
            <a:r>
              <a:rPr lang="cs-CZ" dirty="0" err="1"/>
              <a:t>knižnica</a:t>
            </a:r>
            <a:r>
              <a:rPr lang="cs-CZ" dirty="0"/>
              <a:t> v Bratislavě…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dirty="0"/>
              <a:t>Praha ručila za monografie a Bratislava za periodika.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§ 3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cs-CZ" dirty="0"/>
              <a:t>Ústřední knihovny si v pravidelných lhůtách vymění duplikáty evidenčních lístků a vybudují souborné jmenné katalogy zahraniční literatury.…..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endParaRPr lang="cs-CZ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298182408"/>
      </p:ext>
    </p:extLst>
  </p:cSld>
  <p:clrMapOvr>
    <a:masterClrMapping/>
  </p:clrMapOvr>
  <p:transition spd="slow" advTm="9064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u="sng" dirty="0" smtClean="0"/>
              <a:t>Přes formulář lze požádat o přidělení č ČNB </a:t>
            </a:r>
            <a:r>
              <a:rPr lang="cs-CZ" sz="3600" dirty="0" smtClean="0">
                <a:solidFill>
                  <a:srgbClr val="FF0000"/>
                </a:solidFill>
              </a:rPr>
              <a:t>Číslo ČNB se nepřiděluje těmto dokumentům: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/>
              <a:t>Číslo ČNB nepatří jednotlivým svazkům seriálu, jednotlivým svazkům vícesvazkového díla bez významných názvů části, monografické řadě/edici, která zahrnuje díla s vlastními názvy. (Nelze např. použít pro jednotlivý svazek pokračujícího zdroje číslo přidělené pokračujícímu zdroji jako celku). Ve struktuře MARC21 je číslo ČNB v poli 015, v </a:t>
            </a:r>
            <a:r>
              <a:rPr lang="cs-CZ" sz="2200" dirty="0" err="1"/>
              <a:t>UNIMARCu</a:t>
            </a:r>
            <a:r>
              <a:rPr lang="cs-CZ" sz="2200" dirty="0"/>
              <a:t> je číslo ČNB v poli 020</a:t>
            </a:r>
            <a:r>
              <a:rPr lang="cs-CZ" sz="2200" dirty="0" smtClean="0"/>
              <a:t>.</a:t>
            </a:r>
            <a:endParaRPr lang="cs-CZ" sz="2200" dirty="0"/>
          </a:p>
          <a:p>
            <a:r>
              <a:rPr lang="cs-CZ" sz="2200" dirty="0" smtClean="0"/>
              <a:t>nepublikované </a:t>
            </a:r>
            <a:r>
              <a:rPr lang="cs-CZ" sz="2200" dirty="0"/>
              <a:t>vysokoškolské a habilitační práce, výroční zprávy institucí a škol, katalogy a programy veletrhů a festivalů, katalogy aukcí, katalogy výstav, které nejsou distribuovány prostřednictvím knižního trhu (do této kategorie nespadají katalogy typu monografie umělce...), divadelní programy, komerční katalogy, firemní adresáře a seznamy inventáře, vč. přírůstků knihoven, nepublikované výzkumné zprávy, propagační materiály (turistické, politické - např. volební, obchodní), pozvánky, interní dokumenty apod.</a:t>
            </a:r>
          </a:p>
        </p:txBody>
      </p:sp>
    </p:spTree>
    <p:extLst>
      <p:ext uri="{BB962C8B-B14F-4D97-AF65-F5344CB8AC3E}">
        <p14:creationId xmlns:p14="http://schemas.microsoft.com/office/powerpoint/2010/main" val="316686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SK ČR není referenčním místem </a:t>
            </a:r>
            <a:r>
              <a:rPr lang="cs-CZ" dirty="0" smtClean="0"/>
              <a:t>pro číslo ČNB, protože nemůže zaručit jeho správnost, trvalost ani jedinečnost (stejně jako je tomu např. u čísla ISBN/ISSN). </a:t>
            </a:r>
          </a:p>
          <a:p>
            <a:pPr marL="0" indent="0">
              <a:buNone/>
            </a:pPr>
            <a:r>
              <a:rPr lang="cs-CZ" dirty="0" smtClean="0"/>
              <a:t>Číslo by mělo být v případě použití např. pro účely digitalizace ověřováno v bázi ČNB.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286000" y="2551837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</p:txBody>
      </p:sp>
    </p:spTree>
    <p:extLst>
      <p:ext uri="{BB962C8B-B14F-4D97-AF65-F5344CB8AC3E}">
        <p14:creationId xmlns:p14="http://schemas.microsoft.com/office/powerpoint/2010/main" val="1151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7283152" cy="1162050"/>
          </a:xfrm>
        </p:spPr>
        <p:txBody>
          <a:bodyPr>
            <a:normAutofit/>
          </a:bodyPr>
          <a:lstStyle/>
          <a:p>
            <a:pPr algn="ctr"/>
            <a:r>
              <a:rPr lang="cs-CZ" sz="4400" b="0" u="sng" dirty="0" smtClean="0"/>
              <a:t>Excerpce seriálů</a:t>
            </a:r>
            <a:endParaRPr lang="cs-CZ" sz="4400" b="0" u="sng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30" y="1460702"/>
            <a:ext cx="4504089" cy="2664693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70519"/>
            <a:ext cx="5328592" cy="3655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110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Formulář pro excerpci</a:t>
            </a:r>
            <a:endParaRPr lang="cs-CZ" u="sng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7704856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539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79296" cy="640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Vyhledávání v ANL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124744"/>
            <a:ext cx="842493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23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8064895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765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73049"/>
            <a:ext cx="4546849" cy="5853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3898776" cy="4238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114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>
                <a:solidFill>
                  <a:srgbClr val="0070C0"/>
                </a:solidFill>
              </a:rPr>
              <a:t>RDA</a:t>
            </a:r>
            <a:endParaRPr lang="cs-CZ" u="sng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RDA platí od 1. 5. 2015</a:t>
            </a:r>
          </a:p>
          <a:p>
            <a:r>
              <a:rPr lang="cs-CZ" dirty="0" smtClean="0"/>
              <a:t>Preferujeme připisování</a:t>
            </a:r>
          </a:p>
          <a:p>
            <a:r>
              <a:rPr lang="cs-CZ" dirty="0" smtClean="0"/>
              <a:t>AACR2, RDA</a:t>
            </a:r>
          </a:p>
          <a:p>
            <a:r>
              <a:rPr lang="cs-CZ" dirty="0" smtClean="0"/>
              <a:t>Zpracováváme v RDA</a:t>
            </a:r>
          </a:p>
          <a:p>
            <a:r>
              <a:rPr lang="cs-CZ" dirty="0" smtClean="0"/>
              <a:t>Rok 2016 – RDA</a:t>
            </a:r>
          </a:p>
          <a:p>
            <a:r>
              <a:rPr lang="cs-CZ" dirty="0" smtClean="0"/>
              <a:t>Aktuální česká periodika:</a:t>
            </a:r>
          </a:p>
          <a:p>
            <a:r>
              <a:rPr lang="cs-CZ" dirty="0" smtClean="0"/>
              <a:t>                spolupráce s NK – převod do RDA</a:t>
            </a:r>
          </a:p>
          <a:p>
            <a:r>
              <a:rPr lang="cs-CZ" smtClean="0"/>
              <a:t>Úprava záznamu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002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Zkontrolováno podle pravidel RDA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996" y="1600200"/>
            <a:ext cx="6090008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402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410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395288" y="5848350"/>
            <a:ext cx="8064500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bg1"/>
                </a:solidFill>
              </a:rPr>
              <a:t>Retrospektivní katalog zahraničních periodik – obsahoval cca 85.000 titulů zahraničních časopisů od nejstarší doby  do roku 1965 nacházejících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bg1"/>
                </a:solidFill>
              </a:rPr>
              <a:t>se v českých a slovenských knihovnách</a:t>
            </a:r>
          </a:p>
        </p:txBody>
      </p:sp>
    </p:spTree>
    <p:extLst>
      <p:ext uri="{BB962C8B-B14F-4D97-AF65-F5344CB8AC3E}">
        <p14:creationId xmlns:p14="http://schemas.microsoft.com/office/powerpoint/2010/main" val="1919953004"/>
      </p:ext>
    </p:extLst>
  </p:cSld>
  <p:clrMapOvr>
    <a:masterClrMapping/>
  </p:clrMapOvr>
  <p:transition spd="slow" advTm="9064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000" dirty="0" smtClean="0"/>
              <a:t>Děkuji za pozornost a spolupráci.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2800" dirty="0" smtClean="0">
                <a:hlinkClick r:id="rId2"/>
              </a:rPr>
              <a:t>miroslava.kendeova@nkp.cz</a:t>
            </a:r>
            <a:endParaRPr lang="cs-CZ" sz="2800" dirty="0" smtClean="0"/>
          </a:p>
          <a:p>
            <a:pPr marL="0" indent="0" algn="ctr">
              <a:buNone/>
            </a:pPr>
            <a:endParaRPr lang="cs-CZ" sz="2800" dirty="0"/>
          </a:p>
          <a:p>
            <a:pPr marL="0" indent="0" algn="ctr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cs-CZ" sz="1600" dirty="0"/>
          </a:p>
          <a:p>
            <a:pPr marL="0" indent="0" algn="ctr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cs-CZ" sz="2800" dirty="0"/>
          </a:p>
        </p:txBody>
      </p:sp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05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288" y="115888"/>
            <a:ext cx="9563101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aoblený obdélník 7"/>
          <p:cNvSpPr/>
          <p:nvPr/>
        </p:nvSpPr>
        <p:spPr>
          <a:xfrm>
            <a:off x="107950" y="5373688"/>
            <a:ext cx="5400675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Při vyhledávání bylo třeba prolistovat obsah celé obálky , aby uživatel zjistil, zda knihovna odebírá konkrétní rok hledaného časopisu </a:t>
            </a:r>
          </a:p>
        </p:txBody>
      </p:sp>
    </p:spTree>
    <p:extLst>
      <p:ext uri="{BB962C8B-B14F-4D97-AF65-F5344CB8AC3E}">
        <p14:creationId xmlns:p14="http://schemas.microsoft.com/office/powerpoint/2010/main" val="1574707915"/>
      </p:ext>
    </p:extLst>
  </p:cSld>
  <p:clrMapOvr>
    <a:masterClrMapping/>
  </p:clrMapOvr>
  <p:transition spd="slow" advTm="882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7938"/>
            <a:ext cx="4903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7938"/>
            <a:ext cx="4403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611188" y="5876925"/>
            <a:ext cx="6769100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Byl učiněn i pokus vydat obsah RSZP v tištěné podobě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-  zůstal u písmena A</a:t>
            </a:r>
          </a:p>
        </p:txBody>
      </p:sp>
    </p:spTree>
    <p:extLst>
      <p:ext uri="{BB962C8B-B14F-4D97-AF65-F5344CB8AC3E}">
        <p14:creationId xmlns:p14="http://schemas.microsoft.com/office/powerpoint/2010/main" val="3880178745"/>
      </p:ext>
    </p:extLst>
  </p:cSld>
  <p:clrMapOvr>
    <a:masterClrMapping/>
  </p:clrMapOvr>
  <p:transition spd="slow" advTm="991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13313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13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aoblený obdélník 7"/>
          <p:cNvSpPr/>
          <p:nvPr/>
        </p:nvSpPr>
        <p:spPr>
          <a:xfrm>
            <a:off x="4067175" y="6021388"/>
            <a:ext cx="4968875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Takzvaná „</a:t>
            </a:r>
            <a:r>
              <a:rPr lang="cs-CZ" dirty="0" err="1"/>
              <a:t>Trojročenka</a:t>
            </a:r>
            <a:r>
              <a:rPr lang="cs-CZ" dirty="0"/>
              <a:t>“ vycházela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 letech 1981-1990 </a:t>
            </a:r>
          </a:p>
        </p:txBody>
      </p:sp>
    </p:spTree>
    <p:extLst>
      <p:ext uri="{BB962C8B-B14F-4D97-AF65-F5344CB8AC3E}">
        <p14:creationId xmlns:p14="http://schemas.microsoft.com/office/powerpoint/2010/main" val="2129479308"/>
      </p:ext>
    </p:extLst>
  </p:cSld>
  <p:clrMapOvr>
    <a:masterClrMapping/>
  </p:clrMapOvr>
  <p:transition spd="slow" advTm="991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6563"/>
            <a:ext cx="68580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0"/>
            <a:ext cx="6046787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5508625" y="4868863"/>
            <a:ext cx="3365500" cy="1512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Také </a:t>
            </a:r>
            <a:r>
              <a:rPr lang="cs-CZ" dirty="0" err="1"/>
              <a:t>Univerzitná</a:t>
            </a:r>
            <a:r>
              <a:rPr lang="cs-CZ" dirty="0"/>
              <a:t> </a:t>
            </a:r>
            <a:r>
              <a:rPr lang="cs-CZ" dirty="0" err="1"/>
              <a:t>knižnica</a:t>
            </a:r>
            <a:r>
              <a:rPr lang="cs-CZ" dirty="0"/>
              <a:t>  vydávala tištěné soupisy zahraničních periodik </a:t>
            </a:r>
          </a:p>
        </p:txBody>
      </p:sp>
    </p:spTree>
    <p:extLst>
      <p:ext uri="{BB962C8B-B14F-4D97-AF65-F5344CB8AC3E}">
        <p14:creationId xmlns:p14="http://schemas.microsoft.com/office/powerpoint/2010/main" val="1521599767"/>
      </p:ext>
    </p:extLst>
  </p:cSld>
  <p:clrMapOvr>
    <a:masterClrMapping/>
  </p:clrMapOvr>
  <p:transition spd="slow" advTm="991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Souborný katalog CEZL - periodika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báze KZP (od r. 1993 – ISIS)</a:t>
            </a:r>
          </a:p>
          <a:p>
            <a:r>
              <a:rPr lang="cs-CZ" altLang="cs-CZ" b="1" u="sng" dirty="0"/>
              <a:t>od r. 1995 na internetu (Aleph300</a:t>
            </a:r>
            <a:r>
              <a:rPr lang="cs-CZ" altLang="cs-CZ" b="1" u="sng" dirty="0" smtClean="0"/>
              <a:t>)</a:t>
            </a:r>
          </a:p>
          <a:p>
            <a:pPr marL="0" indent="0">
              <a:buNone/>
            </a:pPr>
            <a:r>
              <a:rPr lang="cs-CZ" altLang="cs-CZ" dirty="0" smtClean="0"/>
              <a:t> 	</a:t>
            </a:r>
            <a:r>
              <a:rPr lang="cs-CZ" altLang="cs-CZ" b="1" dirty="0" smtClean="0"/>
              <a:t>Souborný katalog ČR  - 24  let na internetu</a:t>
            </a:r>
            <a:endParaRPr lang="cs-CZ" altLang="cs-CZ" b="1" dirty="0"/>
          </a:p>
          <a:p>
            <a:r>
              <a:rPr lang="cs-CZ" altLang="cs-CZ" dirty="0"/>
              <a:t>koncem roku 1994 zahájila Národní knihovna ČR retrospektivní konverzi celého souborného katalogu CEZL – periodika – základem se stala báze </a:t>
            </a:r>
            <a:r>
              <a:rPr lang="cs-CZ" altLang="cs-CZ" dirty="0" smtClean="0"/>
              <a:t>KZP </a:t>
            </a:r>
            <a:r>
              <a:rPr lang="cs-CZ" altLang="cs-CZ" dirty="0"/>
              <a:t>(redakce záznamů, lokační značky – sigly)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9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907</Words>
  <Application>Microsoft Office PowerPoint</Application>
  <PresentationFormat>Předvádění na obrazovce (4:3)</PresentationFormat>
  <Paragraphs>152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3" baseType="lpstr">
      <vt:lpstr>Arial</vt:lpstr>
      <vt:lpstr>Calibri</vt:lpstr>
      <vt:lpstr>Motiv systému Office</vt:lpstr>
      <vt:lpstr>Seriály v Souborném katalogu ČR</vt:lpstr>
      <vt:lpstr>Trochu historie …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Souborný katalog CEZL - periodika</vt:lpstr>
      <vt:lpstr>Prezentace aplikace PowerPoint</vt:lpstr>
      <vt:lpstr>Seriály v Souborném katalogu ČR</vt:lpstr>
      <vt:lpstr>Seriál</vt:lpstr>
      <vt:lpstr>Bibliografický popis</vt:lpstr>
      <vt:lpstr>Propojení v  záznamu seriálu</vt:lpstr>
      <vt:lpstr>Seriálový záznam</vt:lpstr>
      <vt:lpstr>Předchozí titul</vt:lpstr>
      <vt:lpstr>Spolupráce se SK ČR</vt:lpstr>
      <vt:lpstr>On-line spolupráce se SK ČR</vt:lpstr>
      <vt:lpstr>Formulář pro on-line aktualizaci</vt:lpstr>
      <vt:lpstr>Prezentace aplikace PowerPoint</vt:lpstr>
      <vt:lpstr>Prezentace aplikace PowerPoint</vt:lpstr>
      <vt:lpstr>Elektronické časopisy – zapsání odběru</vt:lpstr>
      <vt:lpstr>Prezentace aplikace PowerPoint</vt:lpstr>
      <vt:lpstr>Prezentace aplikace PowerPoint</vt:lpstr>
      <vt:lpstr>Další formuláře …</vt:lpstr>
      <vt:lpstr>Evidence digitalizace v SK ČR</vt:lpstr>
      <vt:lpstr>Prezentace aplikace PowerPoint</vt:lpstr>
      <vt:lpstr>Prezentace aplikace PowerPoint</vt:lpstr>
      <vt:lpstr>Prezentace aplikace PowerPoint</vt:lpstr>
      <vt:lpstr>Přes formulář lze požádat o přidělení č ČNB Číslo ČNB se nepřiděluje těmto dokumentům:</vt:lpstr>
      <vt:lpstr>Prezentace aplikace PowerPoint</vt:lpstr>
      <vt:lpstr>Excerpce seriálů</vt:lpstr>
      <vt:lpstr>Formulář pro excerpci</vt:lpstr>
      <vt:lpstr>Prezentace aplikace PowerPoint</vt:lpstr>
      <vt:lpstr>Vyhledávání v ANL </vt:lpstr>
      <vt:lpstr>Prezentace aplikace PowerPoint</vt:lpstr>
      <vt:lpstr>Prezentace aplikace PowerPoint</vt:lpstr>
      <vt:lpstr>RDA</vt:lpstr>
      <vt:lpstr>Zkontrolováno podle pravidel RDA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Seriály v Souborném katalogu ČR</dc:title>
  <dc:creator>Kendeová Miroslava</dc:creator>
  <cp:lastModifiedBy>Svobodová Eva</cp:lastModifiedBy>
  <cp:revision>122</cp:revision>
  <cp:lastPrinted>2019-05-29T09:27:39Z</cp:lastPrinted>
  <dcterms:created xsi:type="dcterms:W3CDTF">2013-04-19T06:37:14Z</dcterms:created>
  <dcterms:modified xsi:type="dcterms:W3CDTF">2019-11-06T14:44:46Z</dcterms:modified>
</cp:coreProperties>
</file>