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59" r:id="rId4"/>
    <p:sldId id="260" r:id="rId5"/>
    <p:sldId id="276" r:id="rId6"/>
    <p:sldId id="262" r:id="rId7"/>
    <p:sldId id="270" r:id="rId8"/>
    <p:sldId id="265" r:id="rId9"/>
    <p:sldId id="266" r:id="rId10"/>
    <p:sldId id="268" r:id="rId11"/>
    <p:sldId id="267" r:id="rId12"/>
    <p:sldId id="271" r:id="rId13"/>
    <p:sldId id="272" r:id="rId14"/>
    <p:sldId id="273" r:id="rId15"/>
    <p:sldId id="281" r:id="rId16"/>
    <p:sldId id="279" r:id="rId17"/>
    <p:sldId id="274" r:id="rId18"/>
    <p:sldId id="278" r:id="rId19"/>
  </p:sldIdLst>
  <p:sldSz cx="12192000" cy="6858000"/>
  <p:notesSz cx="6669088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5D3B8-1BE4-433A-A925-D78BF4F17A16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48C58-08A2-4EB0-AE15-8D471C7A34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774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21812-BA23-4CE2-9850-4BBD0C791C0C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17CCB-4F55-4B9B-A02D-ACA7DD3DA1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43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F5779F-44A3-4146-AA72-1416BF26317A}" type="slidenum">
              <a:rPr lang="cs-CZ" altLang="cs-CZ" smtClean="0">
                <a:latin typeface="Times New Roman" panose="02020603050405020304" pitchFamily="18" charset="0"/>
              </a:rPr>
              <a:pPr/>
              <a:t>1</a:t>
            </a:fld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324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A2F886A-B548-4F37-ADAB-A2C943ACFD25}" type="slidenum">
              <a:rPr lang="cs-CZ" altLang="cs-CZ" sz="900" smtClean="0">
                <a:latin typeface="Times New Roman" panose="02020603050405020304" pitchFamily="18" charset="0"/>
              </a:rPr>
              <a:pPr/>
              <a:t>3</a:t>
            </a:fld>
            <a:endParaRPr lang="cs-CZ" altLang="cs-CZ" sz="9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47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95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79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19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02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94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573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23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6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056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32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94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76FE1-5BD8-4AE7-A698-C0B82C9BEE7F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20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aleph.nkp.cz/cze/sk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lp.cz/cz/novinky/2273-spusteni-projektu-centra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aleph.nkp.cz/web/skc/mapa_knihoven.htm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aleph.nkp.cz/web/skc/cba001/cba001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nkp.cz/web/skc/abe320/abe320o.htm" TargetMode="External"/><Relationship Id="rId2" Type="http://schemas.openxmlformats.org/officeDocument/2006/relationships/hyperlink" Target="http://aleph.nkp.cz/web/skc/SIGLA/SIGLAd.htm#abe320_19052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eph.nkp.cz/web/skc/abe320/abe320_import_dup.htm" TargetMode="External"/><Relationship Id="rId5" Type="http://schemas.openxmlformats.org/officeDocument/2006/relationships/hyperlink" Target="http://aleph.nkp.cz/web/skc/abe320/abe320_import_err.htm" TargetMode="External"/><Relationship Id="rId4" Type="http://schemas.openxmlformats.org/officeDocument/2006/relationships/hyperlink" Target="http://aleph.nkp.cz/web/skc/abe320/abe320_190525_z_err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24113" y="188913"/>
            <a:ext cx="7200900" cy="2520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Spolupráce  </a:t>
            </a:r>
            <a:br>
              <a:rPr lang="cs-CZ" alt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Souborným katalogem </a:t>
            </a:r>
            <a:r>
              <a:rPr lang="cs-CZ" alt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ČR</a:t>
            </a:r>
            <a:br>
              <a:rPr lang="cs-CZ" altLang="cs-CZ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3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cs-CZ" altLang="cs-CZ" sz="4000" dirty="0">
                <a:latin typeface="Arial Black" panose="020B0A04020102020204" pitchFamily="34" charset="0"/>
              </a:rPr>
              <a:t/>
            </a:r>
            <a:br>
              <a:rPr lang="cs-CZ" altLang="cs-CZ" sz="4000" dirty="0">
                <a:latin typeface="Arial Black" panose="020B0A04020102020204" pitchFamily="34" charset="0"/>
              </a:rPr>
            </a:br>
            <a:endParaRPr lang="cs-CZ" altLang="cs-CZ" sz="4800" dirty="0">
              <a:latin typeface="Arial Black" panose="020B0A0402010202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92314" y="3284538"/>
            <a:ext cx="7920037" cy="22098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altLang="cs-CZ" sz="3600" dirty="0" smtClean="0"/>
              <a:t>Školení </a:t>
            </a:r>
            <a:r>
              <a:rPr lang="cs-CZ" altLang="cs-CZ" sz="3600" dirty="0" smtClean="0"/>
              <a:t>RDA</a:t>
            </a:r>
            <a:r>
              <a:rPr lang="cs-CZ" altLang="cs-CZ" sz="3600" dirty="0"/>
              <a:t/>
            </a:r>
            <a:br>
              <a:rPr lang="cs-CZ" altLang="cs-CZ" sz="3600" dirty="0"/>
            </a:br>
            <a:r>
              <a:rPr lang="cs-CZ" altLang="cs-CZ" dirty="0" smtClean="0"/>
              <a:t>Národní technické muzeum Praha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dirty="0" smtClean="0"/>
              <a:t>3. října 2019 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dirty="0"/>
              <a:t>PhDr. Eva Svobodová </a:t>
            </a:r>
            <a:br>
              <a:rPr lang="cs-CZ" altLang="cs-CZ" dirty="0"/>
            </a:br>
            <a:r>
              <a:rPr lang="cs-CZ" altLang="cs-CZ" dirty="0"/>
              <a:t>Národní knihovna ČR</a:t>
            </a:r>
          </a:p>
          <a:p>
            <a:pPr>
              <a:defRPr/>
            </a:pPr>
            <a:endParaRPr lang="cs-CZ" altLang="cs-CZ" dirty="0" smtClean="0"/>
          </a:p>
        </p:txBody>
      </p:sp>
      <p:pic>
        <p:nvPicPr>
          <p:cNvPr id="4100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1449388"/>
            <a:ext cx="14351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825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115888"/>
            <a:ext cx="7043737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50" y="5451456"/>
            <a:ext cx="12233836" cy="117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2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Pokud </a:t>
            </a:r>
            <a:r>
              <a:rPr lang="cs-CZ" dirty="0" smtClean="0"/>
              <a:t>se </a:t>
            </a:r>
            <a:r>
              <a:rPr lang="cs-CZ" dirty="0" smtClean="0"/>
              <a:t>od </a:t>
            </a:r>
            <a:r>
              <a:rPr lang="cs-CZ" dirty="0" smtClean="0"/>
              <a:t>minulého </a:t>
            </a:r>
            <a:r>
              <a:rPr lang="cs-CZ" dirty="0" smtClean="0"/>
              <a:t>importu do SKC </a:t>
            </a:r>
            <a:r>
              <a:rPr lang="cs-CZ" dirty="0" smtClean="0"/>
              <a:t>některé </a:t>
            </a:r>
            <a:r>
              <a:rPr lang="cs-CZ" dirty="0" smtClean="0"/>
              <a:t>záznamy </a:t>
            </a:r>
            <a:r>
              <a:rPr lang="cs-CZ" dirty="0" smtClean="0"/>
              <a:t>neopravily </a:t>
            </a:r>
            <a:r>
              <a:rPr lang="cs-CZ" dirty="0" smtClean="0"/>
              <a:t>je uveden jejich </a:t>
            </a:r>
            <a:r>
              <a:rPr lang="cs-CZ" dirty="0" smtClean="0"/>
              <a:t>seznam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43" y="1979112"/>
            <a:ext cx="9331976" cy="4459266"/>
          </a:xfrm>
        </p:spPr>
      </p:pic>
    </p:spTree>
    <p:extLst>
      <p:ext uri="{BB962C8B-B14F-4D97-AF65-F5344CB8AC3E}">
        <p14:creationId xmlns:p14="http://schemas.microsoft.com/office/powerpoint/2010/main" val="288230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Upozorňování </a:t>
            </a:r>
            <a:r>
              <a:rPr lang="cs-CZ" dirty="0" smtClean="0"/>
              <a:t>na </a:t>
            </a:r>
            <a:r>
              <a:rPr lang="cs-CZ" dirty="0" smtClean="0"/>
              <a:t>pravděpodobné duplicity </a:t>
            </a:r>
            <a:br>
              <a:rPr lang="cs-CZ" dirty="0" smtClean="0"/>
            </a:br>
            <a:r>
              <a:rPr lang="cs-CZ" dirty="0" smtClean="0"/>
              <a:t>v katalogu </a:t>
            </a:r>
            <a:r>
              <a:rPr lang="cs-CZ" dirty="0" smtClean="0"/>
              <a:t>spolupracujících </a:t>
            </a:r>
            <a:r>
              <a:rPr lang="cs-CZ" dirty="0" smtClean="0"/>
              <a:t>knihoven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29073"/>
            <a:ext cx="10515600" cy="4703041"/>
          </a:xfrm>
        </p:spPr>
      </p:pic>
    </p:spTree>
    <p:extLst>
      <p:ext uri="{BB962C8B-B14F-4D97-AF65-F5344CB8AC3E}">
        <p14:creationId xmlns:p14="http://schemas.microsoft.com/office/powerpoint/2010/main" val="282495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4952"/>
          </a:xfrm>
        </p:spPr>
        <p:txBody>
          <a:bodyPr/>
          <a:lstStyle/>
          <a:p>
            <a:r>
              <a:rPr lang="cs-CZ" dirty="0" smtClean="0"/>
              <a:t>On-line </a:t>
            </a:r>
            <a:r>
              <a:rPr lang="cs-CZ" dirty="0" smtClean="0"/>
              <a:t>formulář </a:t>
            </a:r>
            <a:r>
              <a:rPr lang="cs-CZ" dirty="0" smtClean="0"/>
              <a:t>pro </a:t>
            </a:r>
            <a:r>
              <a:rPr lang="cs-CZ" dirty="0" smtClean="0"/>
              <a:t>aktualizaci dat </a:t>
            </a:r>
            <a:r>
              <a:rPr lang="cs-CZ" dirty="0" smtClean="0"/>
              <a:t>v </a:t>
            </a:r>
            <a:r>
              <a:rPr lang="cs-CZ" dirty="0" smtClean="0">
                <a:hlinkClick r:id="rId2"/>
              </a:rPr>
              <a:t>SK ČR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20" y="1240078"/>
            <a:ext cx="9257262" cy="6078856"/>
          </a:xfrm>
        </p:spPr>
      </p:pic>
    </p:spTree>
    <p:extLst>
      <p:ext uri="{BB962C8B-B14F-4D97-AF65-F5344CB8AC3E}">
        <p14:creationId xmlns:p14="http://schemas.microsoft.com/office/powerpoint/2010/main" val="9091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827" y="292100"/>
            <a:ext cx="9524787" cy="1384300"/>
          </a:xfrm>
        </p:spPr>
        <p:txBody>
          <a:bodyPr/>
          <a:lstStyle/>
          <a:p>
            <a:pPr>
              <a:defRPr/>
            </a:pPr>
            <a:r>
              <a:rPr lang="cs-CZ" sz="4000" dirty="0">
                <a:solidFill>
                  <a:srgbClr val="FF0000"/>
                </a:solidFill>
              </a:rPr>
              <a:t>Duplicity v SK ČR vznikají při odlišném zápisu následujících údajů: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9622" y="2125361"/>
            <a:ext cx="11405286" cy="4423719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3200" dirty="0" smtClean="0"/>
              <a:t>ISBN / </a:t>
            </a:r>
            <a:r>
              <a:rPr lang="cs-CZ" altLang="cs-CZ" sz="3200" dirty="0" err="1" smtClean="0"/>
              <a:t>č.ČNB</a:t>
            </a:r>
            <a:endParaRPr lang="cs-CZ" altLang="cs-CZ" sz="3200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3200" dirty="0" smtClean="0"/>
              <a:t>Hlavní záhlaví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3200" dirty="0" smtClean="0"/>
              <a:t>Názvové údaje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3200" dirty="0" smtClean="0"/>
              <a:t>Rok vydání / Dotisk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3200" dirty="0" smtClean="0"/>
              <a:t>Rozsah</a:t>
            </a:r>
          </a:p>
          <a:p>
            <a:pPr marL="457200" lvl="1" indent="0">
              <a:buNone/>
              <a:defRPr/>
            </a:pPr>
            <a:r>
              <a:rPr lang="cs-CZ" altLang="cs-CZ" sz="3200" dirty="0"/>
              <a:t>Nebo když je dokument  zpracován jako: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3200" dirty="0" smtClean="0"/>
              <a:t>Jiný druh dokumentu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3200" dirty="0" smtClean="0"/>
              <a:t>Vícesvazkové dílo / po jednotlivých dílech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87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Chyba v ISBN - analyzováno 500 případů 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229978"/>
              </p:ext>
            </p:extLst>
          </p:nvPr>
        </p:nvGraphicFramePr>
        <p:xfrm>
          <a:off x="838200" y="1690688"/>
          <a:ext cx="9900459" cy="4695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8969">
                  <a:extLst>
                    <a:ext uri="{9D8B030D-6E8A-4147-A177-3AD203B41FA5}">
                      <a16:colId xmlns:a16="http://schemas.microsoft.com/office/drawing/2014/main" val="2708253554"/>
                    </a:ext>
                  </a:extLst>
                </a:gridCol>
                <a:gridCol w="1308969">
                  <a:extLst>
                    <a:ext uri="{9D8B030D-6E8A-4147-A177-3AD203B41FA5}">
                      <a16:colId xmlns:a16="http://schemas.microsoft.com/office/drawing/2014/main" val="385905955"/>
                    </a:ext>
                  </a:extLst>
                </a:gridCol>
                <a:gridCol w="1375526">
                  <a:extLst>
                    <a:ext uri="{9D8B030D-6E8A-4147-A177-3AD203B41FA5}">
                      <a16:colId xmlns:a16="http://schemas.microsoft.com/office/drawing/2014/main" val="3082272773"/>
                    </a:ext>
                  </a:extLst>
                </a:gridCol>
                <a:gridCol w="1381073">
                  <a:extLst>
                    <a:ext uri="{9D8B030D-6E8A-4147-A177-3AD203B41FA5}">
                      <a16:colId xmlns:a16="http://schemas.microsoft.com/office/drawing/2014/main" val="2274575476"/>
                    </a:ext>
                  </a:extLst>
                </a:gridCol>
                <a:gridCol w="1064922">
                  <a:extLst>
                    <a:ext uri="{9D8B030D-6E8A-4147-A177-3AD203B41FA5}">
                      <a16:colId xmlns:a16="http://schemas.microsoft.com/office/drawing/2014/main" val="1481680521"/>
                    </a:ext>
                  </a:extLst>
                </a:gridCol>
                <a:gridCol w="1064922">
                  <a:extLst>
                    <a:ext uri="{9D8B030D-6E8A-4147-A177-3AD203B41FA5}">
                      <a16:colId xmlns:a16="http://schemas.microsoft.com/office/drawing/2014/main" val="1035891030"/>
                    </a:ext>
                  </a:extLst>
                </a:gridCol>
                <a:gridCol w="2396078">
                  <a:extLst>
                    <a:ext uri="{9D8B030D-6E8A-4147-A177-3AD203B41FA5}">
                      <a16:colId xmlns:a16="http://schemas.microsoft.com/office/drawing/2014/main" val="1580676581"/>
                    </a:ext>
                  </a:extLst>
                </a:gridCol>
              </a:tblGrid>
              <a:tr h="290391">
                <a:tc gridSpan="6"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chybně </a:t>
                      </a:r>
                      <a:r>
                        <a:rPr lang="cs-CZ" sz="2000" u="none" strike="noStrike" dirty="0" smtClean="0">
                          <a:effectLst/>
                        </a:rPr>
                        <a:t>uvedeno </a:t>
                      </a:r>
                      <a:r>
                        <a:rPr lang="cs-CZ" sz="2000" u="none" strike="noStrike" dirty="0">
                          <a:effectLst/>
                        </a:rPr>
                        <a:t>ISBN v </a:t>
                      </a:r>
                      <a:r>
                        <a:rPr lang="cs-CZ" sz="2000" u="none" strike="noStrike" dirty="0" smtClean="0">
                          <a:effectLst/>
                        </a:rPr>
                        <a:t>záznamech </a:t>
                      </a:r>
                      <a:r>
                        <a:rPr lang="cs-CZ" sz="2000" u="none" strike="noStrike" dirty="0">
                          <a:effectLst/>
                        </a:rPr>
                        <a:t>knihoven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chyba </a:t>
                      </a:r>
                      <a:r>
                        <a:rPr lang="cs-CZ" sz="2000" u="none" strike="noStrike" dirty="0" smtClean="0">
                          <a:effectLst/>
                        </a:rPr>
                        <a:t>nakladatele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6798307"/>
                  </a:ext>
                </a:extLst>
              </a:tr>
              <a:tr h="871174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Jiná </a:t>
                      </a:r>
                      <a:r>
                        <a:rPr lang="cs-CZ" sz="2000" u="none" strike="noStrike" dirty="0" smtClean="0">
                          <a:effectLst/>
                        </a:rPr>
                        <a:t>část/sv.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Jiný titul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Špatný rok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Špatné pořadí vydání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Překlep v ISBN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ISBN nebylo uvedeno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 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1292829"/>
                  </a:ext>
                </a:extLst>
              </a:tr>
              <a:tr h="2903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37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7863233"/>
                  </a:ext>
                </a:extLst>
              </a:tr>
              <a:tr h="2903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7538552"/>
                  </a:ext>
                </a:extLst>
              </a:tr>
              <a:tr h="2903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22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61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34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8031829"/>
                  </a:ext>
                </a:extLst>
              </a:tr>
              <a:tr h="2903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3230129"/>
                  </a:ext>
                </a:extLst>
              </a:tr>
              <a:tr h="2903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24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20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5030643"/>
                  </a:ext>
                </a:extLst>
              </a:tr>
              <a:tr h="2903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20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77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1591007"/>
                  </a:ext>
                </a:extLst>
              </a:tr>
              <a:tr h="2903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9172724"/>
                  </a:ext>
                </a:extLst>
              </a:tr>
              <a:tr h="2903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20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795461"/>
                  </a:ext>
                </a:extLst>
              </a:tr>
              <a:tr h="2903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388825"/>
                  </a:ext>
                </a:extLst>
              </a:tr>
              <a:tr h="2903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0018037"/>
                  </a:ext>
                </a:extLst>
              </a:tr>
              <a:tr h="2903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61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53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138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172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2656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016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Duplicita čísla ČNB v nových záznamech  - analyzováno 3506 případů (leden/září 2019)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528846"/>
              </p:ext>
            </p:extLst>
          </p:nvPr>
        </p:nvGraphicFramePr>
        <p:xfrm>
          <a:off x="1812175" y="1853742"/>
          <a:ext cx="7090525" cy="4663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76136">
                  <a:extLst>
                    <a:ext uri="{9D8B030D-6E8A-4147-A177-3AD203B41FA5}">
                      <a16:colId xmlns:a16="http://schemas.microsoft.com/office/drawing/2014/main" val="2474622547"/>
                    </a:ext>
                  </a:extLst>
                </a:gridCol>
                <a:gridCol w="914389">
                  <a:extLst>
                    <a:ext uri="{9D8B030D-6E8A-4147-A177-3AD203B41FA5}">
                      <a16:colId xmlns:a16="http://schemas.microsoft.com/office/drawing/2014/main" val="3194767574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ČNB použito na úplně jiný titul (dokument)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191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0542719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ČNB monografie použito na seriál a obráceně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5517878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Jinak zpracováno (shora vs zdola)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412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7096601"/>
                  </a:ext>
                </a:extLst>
              </a:tr>
              <a:tr h="660399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Druh dokumentu/monografie-seriál/… (zkrátka cokoliv z LDR)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25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846452"/>
                  </a:ext>
                </a:extLst>
              </a:tr>
              <a:tr h="660399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>
                          <a:effectLst/>
                        </a:rPr>
                        <a:t>008 Jazyk/země/… (cokoliv z 008 kromě roku, ten je zvlášť veden jako rok)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59954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020 Chybné/chybějící ISBN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21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272766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100 Nesprávně uvedený/chybějící/jiný autor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30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3842974"/>
                  </a:ext>
                </a:extLst>
              </a:tr>
              <a:tr h="660399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245 Rozdíly v názvových údajích (překlepy, čísla, edice, podnázvy…)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1372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274252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>
                          <a:effectLst/>
                        </a:rPr>
                        <a:t>Jiný rok vydání (ať už z 008 nebo z 26x)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560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939985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26x Jiný nakladatel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62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615130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300 Rozdíl v rozsahu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820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1958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880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055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STATISTIKA IMPORTŮ </a:t>
            </a:r>
            <a:r>
              <a:rPr lang="cs-CZ" dirty="0" smtClean="0"/>
              <a:t>a </a:t>
            </a:r>
            <a:r>
              <a:rPr lang="cs-CZ" dirty="0" err="1" smtClean="0"/>
              <a:t>deduplikací</a:t>
            </a:r>
            <a:r>
              <a:rPr lang="cs-CZ" dirty="0" smtClean="0"/>
              <a:t> V ROCE 2019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434282"/>
            <a:ext cx="10515600" cy="4423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  166.276 </a:t>
            </a:r>
            <a:r>
              <a:rPr lang="cs-CZ" dirty="0" smtClean="0"/>
              <a:t>NEBYLO </a:t>
            </a:r>
            <a:r>
              <a:rPr lang="cs-CZ" dirty="0" smtClean="0"/>
              <a:t>PŘIJATO </a:t>
            </a:r>
            <a:r>
              <a:rPr lang="cs-CZ" dirty="0" smtClean="0"/>
              <a:t>- </a:t>
            </a:r>
            <a:r>
              <a:rPr lang="cs-CZ" dirty="0" smtClean="0"/>
              <a:t>cca 14 % </a:t>
            </a:r>
            <a:r>
              <a:rPr lang="cs-CZ" dirty="0" smtClean="0"/>
              <a:t>ze </a:t>
            </a:r>
            <a:r>
              <a:rPr lang="cs-CZ" i="1" dirty="0" smtClean="0"/>
              <a:t>zaslaných </a:t>
            </a:r>
          </a:p>
          <a:p>
            <a:pPr marL="0" indent="0">
              <a:buNone/>
            </a:pPr>
            <a:r>
              <a:rPr lang="cs-CZ" sz="2000" i="1" dirty="0"/>
              <a:t> </a:t>
            </a:r>
            <a:r>
              <a:rPr lang="cs-CZ" sz="2000" i="1" dirty="0" smtClean="0"/>
              <a:t>   </a:t>
            </a:r>
            <a:r>
              <a:rPr lang="cs-CZ" dirty="0" smtClean="0"/>
              <a:t>(chyby </a:t>
            </a:r>
            <a:r>
              <a:rPr lang="cs-CZ" dirty="0" smtClean="0"/>
              <a:t>MARC </a:t>
            </a:r>
            <a:r>
              <a:rPr lang="cs-CZ" dirty="0" smtClean="0"/>
              <a:t>21 , opakovaná zaslání téhož </a:t>
            </a:r>
            <a:r>
              <a:rPr lang="cs-CZ" dirty="0" smtClean="0"/>
              <a:t>záznamu do </a:t>
            </a:r>
            <a:r>
              <a:rPr lang="cs-CZ" dirty="0" smtClean="0"/>
              <a:t>SK ČR)</a:t>
            </a:r>
          </a:p>
          <a:p>
            <a:r>
              <a:rPr lang="cs-CZ" dirty="0" smtClean="0"/>
              <a:t>692.383 bylo automaticky </a:t>
            </a:r>
            <a:r>
              <a:rPr lang="cs-CZ" dirty="0" err="1" smtClean="0"/>
              <a:t>deduplikováno</a:t>
            </a:r>
            <a:r>
              <a:rPr lang="cs-CZ" dirty="0" smtClean="0"/>
              <a:t> </a:t>
            </a:r>
            <a:r>
              <a:rPr lang="cs-CZ" dirty="0" smtClean="0"/>
              <a:t>– cca 70 % </a:t>
            </a:r>
            <a:r>
              <a:rPr lang="cs-CZ" dirty="0" smtClean="0"/>
              <a:t>z </a:t>
            </a:r>
            <a:r>
              <a:rPr lang="cs-CZ" dirty="0" smtClean="0"/>
              <a:t>přijatých </a:t>
            </a:r>
          </a:p>
          <a:p>
            <a:pPr marL="0" indent="0">
              <a:buNone/>
            </a:pPr>
            <a:r>
              <a:rPr lang="cs-CZ" dirty="0" smtClean="0"/>
              <a:t>    (z toho 57800 </a:t>
            </a:r>
            <a:r>
              <a:rPr lang="cs-CZ" dirty="0" smtClean="0"/>
              <a:t>záznamů s chybou, </a:t>
            </a:r>
            <a:r>
              <a:rPr lang="cs-CZ" dirty="0" smtClean="0"/>
              <a:t>připsána jen </a:t>
            </a:r>
            <a:r>
              <a:rPr lang="cs-CZ" dirty="0" smtClean="0"/>
              <a:t>sigla</a:t>
            </a:r>
            <a:r>
              <a:rPr lang="cs-CZ" dirty="0" smtClean="0"/>
              <a:t>)</a:t>
            </a:r>
          </a:p>
          <a:p>
            <a:r>
              <a:rPr lang="cs-CZ" dirty="0" smtClean="0"/>
              <a:t> 302.161 </a:t>
            </a:r>
            <a:r>
              <a:rPr lang="cs-CZ" dirty="0" smtClean="0"/>
              <a:t>„</a:t>
            </a:r>
            <a:r>
              <a:rPr lang="cs-CZ" dirty="0" smtClean="0"/>
              <a:t>originály</a:t>
            </a:r>
            <a:r>
              <a:rPr lang="cs-CZ" dirty="0" smtClean="0"/>
              <a:t>“? </a:t>
            </a:r>
            <a:r>
              <a:rPr lang="cs-CZ" dirty="0" smtClean="0"/>
              <a:t>- </a:t>
            </a:r>
            <a:r>
              <a:rPr lang="cs-CZ" dirty="0" smtClean="0"/>
              <a:t>cca </a:t>
            </a:r>
            <a:r>
              <a:rPr lang="cs-CZ" dirty="0" smtClean="0"/>
              <a:t>30 % z přijatých </a:t>
            </a:r>
          </a:p>
          <a:p>
            <a:r>
              <a:rPr lang="cs-CZ" i="1" dirty="0" smtClean="0">
                <a:solidFill>
                  <a:srgbClr val="FF0000"/>
                </a:solidFill>
              </a:rPr>
              <a:t>Jen  pro ilustraci :</a:t>
            </a:r>
          </a:p>
          <a:p>
            <a:r>
              <a:rPr lang="cs-CZ" dirty="0" smtClean="0"/>
              <a:t>Ručně </a:t>
            </a:r>
            <a:r>
              <a:rPr lang="cs-CZ" dirty="0" smtClean="0"/>
              <a:t>sloučeno v </a:t>
            </a:r>
            <a:r>
              <a:rPr lang="cs-CZ" dirty="0" smtClean="0"/>
              <a:t>roce </a:t>
            </a:r>
            <a:r>
              <a:rPr lang="cs-CZ" dirty="0" smtClean="0"/>
              <a:t>2019 </a:t>
            </a:r>
            <a:r>
              <a:rPr lang="cs-CZ" dirty="0" smtClean="0"/>
              <a:t>– 34741 </a:t>
            </a:r>
            <a:r>
              <a:rPr lang="cs-CZ" dirty="0" smtClean="0"/>
              <a:t>titulů</a:t>
            </a:r>
            <a:endParaRPr lang="cs-CZ" dirty="0" smtClean="0"/>
          </a:p>
          <a:p>
            <a:r>
              <a:rPr lang="cs-CZ" dirty="0" smtClean="0"/>
              <a:t>Smazáno 49.926 záznamů </a:t>
            </a:r>
            <a:r>
              <a:rPr lang="cs-CZ" dirty="0" smtClean="0"/>
              <a:t>(</a:t>
            </a:r>
            <a:r>
              <a:rPr lang="cs-CZ" dirty="0" smtClean="0"/>
              <a:t>17 % z přijatých „originálů</a:t>
            </a:r>
            <a:r>
              <a:rPr lang="cs-CZ" dirty="0" smtClean="0"/>
              <a:t>“)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96" y="898869"/>
            <a:ext cx="10454008" cy="136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65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Doporučení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21476"/>
            <a:ext cx="10515600" cy="47554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4000" dirty="0" smtClean="0"/>
              <a:t>Šetřete se!</a:t>
            </a:r>
          </a:p>
          <a:p>
            <a:pPr marL="0" indent="0" algn="ctr">
              <a:buNone/>
            </a:pPr>
            <a:r>
              <a:rPr lang="cs-CZ" sz="4000" dirty="0" smtClean="0"/>
              <a:t>Pokud máte odkud, </a:t>
            </a:r>
            <a:r>
              <a:rPr lang="cs-CZ" sz="4000" dirty="0"/>
              <a:t>stahujte </a:t>
            </a:r>
            <a:r>
              <a:rPr lang="cs-CZ" sz="4000" dirty="0" smtClean="0"/>
              <a:t>záznamy.</a:t>
            </a:r>
          </a:p>
          <a:p>
            <a:pPr marL="0" indent="0" algn="ctr">
              <a:buNone/>
            </a:pPr>
            <a:r>
              <a:rPr lang="cs-CZ" sz="4000" dirty="0" smtClean="0"/>
              <a:t>Když záznamy stahujete, neupravujte je.</a:t>
            </a:r>
          </a:p>
          <a:p>
            <a:pPr marL="0" indent="0" algn="ctr">
              <a:buNone/>
            </a:pPr>
            <a:r>
              <a:rPr lang="cs-CZ" sz="4000" dirty="0" smtClean="0"/>
              <a:t>Pokud nemáte odkud stahovat nebo svědomí  Vám nedovolí ponechat záznamy, tak jak jsou:</a:t>
            </a:r>
          </a:p>
          <a:p>
            <a:pPr marL="0" indent="0" algn="ctr">
              <a:buNone/>
            </a:pPr>
            <a:endParaRPr lang="cs-CZ" sz="4000" dirty="0"/>
          </a:p>
          <a:p>
            <a:pPr marL="0" indent="0" algn="ctr">
              <a:buNone/>
            </a:pPr>
            <a:r>
              <a:rPr lang="cs-CZ" sz="6000" b="1" dirty="0" smtClean="0"/>
              <a:t>Vítejte na </a:t>
            </a:r>
            <a:r>
              <a:rPr lang="cs-CZ" sz="6000" b="1" dirty="0"/>
              <a:t>školení </a:t>
            </a:r>
            <a:r>
              <a:rPr lang="cs-CZ" sz="6000" b="1" dirty="0" smtClean="0"/>
              <a:t>RDA </a:t>
            </a:r>
            <a:r>
              <a:rPr lang="cs-CZ" sz="6000" b="1" dirty="0">
                <a:sym typeface="Wingdings" panose="05000000000000000000" pitchFamily="2" charset="2"/>
              </a:rPr>
              <a:t></a:t>
            </a:r>
            <a:r>
              <a:rPr lang="cs-CZ" sz="6000" b="1" dirty="0"/>
              <a:t/>
            </a:r>
            <a:br>
              <a:rPr lang="cs-CZ" sz="6000" b="1" dirty="0"/>
            </a:b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10335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1" y="175364"/>
            <a:ext cx="8512175" cy="145341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4000" b="1" dirty="0"/>
              <a:t>Souborný katalog </a:t>
            </a:r>
            <a:r>
              <a:rPr lang="cs-CZ" altLang="cs-CZ" sz="4000" dirty="0"/>
              <a:t>- charakteristika</a:t>
            </a:r>
            <a:r>
              <a:rPr lang="cs-CZ" altLang="cs-CZ" sz="2400" b="1" dirty="0"/>
              <a:t/>
            </a:r>
            <a:br>
              <a:rPr lang="cs-CZ" altLang="cs-CZ" sz="2400" b="1" dirty="0"/>
            </a:br>
            <a:r>
              <a:rPr lang="cs-CZ" altLang="cs-CZ" sz="3400" b="1" dirty="0"/>
              <a:t>				</a:t>
            </a:r>
            <a:endParaRPr lang="cs-CZ" altLang="cs-CZ" sz="2400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5129" y="1377864"/>
            <a:ext cx="9094896" cy="529122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3200" dirty="0"/>
              <a:t>souhrn bibliografických záznamů fondů knihoven, které se na tvorbě konkrétního souborného katalogu podílejí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cs-CZ" altLang="cs-CZ" sz="3200" dirty="0"/>
          </a:p>
          <a:p>
            <a:pPr>
              <a:lnSpc>
                <a:spcPct val="80000"/>
              </a:lnSpc>
              <a:defRPr/>
            </a:pPr>
            <a:r>
              <a:rPr lang="cs-CZ" altLang="cs-CZ" sz="3200" dirty="0"/>
              <a:t>podává informaci, ve které ze zúčastněných knihoven se konkrétní dokument nachází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cs-CZ" altLang="cs-CZ" sz="3200" dirty="0"/>
          </a:p>
          <a:p>
            <a:pPr>
              <a:lnSpc>
                <a:spcPct val="80000"/>
              </a:lnSpc>
              <a:defRPr/>
            </a:pPr>
            <a:r>
              <a:rPr lang="cs-CZ" altLang="cs-CZ" sz="3200" dirty="0"/>
              <a:t>k informaci o umístění dokumentu v určité knihovně slouží  sigla (lokační značka)</a:t>
            </a:r>
          </a:p>
          <a:p>
            <a:pPr>
              <a:lnSpc>
                <a:spcPct val="80000"/>
              </a:lnSpc>
              <a:defRPr/>
            </a:pPr>
            <a:endParaRPr lang="cs-CZ" altLang="cs-CZ" sz="32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3200" dirty="0"/>
              <a:t>   Souborný katalog ČR: </a:t>
            </a:r>
            <a:r>
              <a:rPr lang="cs-CZ" altLang="cs-CZ" sz="3200" dirty="0">
                <a:hlinkClick r:id="rId2"/>
              </a:rPr>
              <a:t>www.caslin.cz</a:t>
            </a:r>
            <a:r>
              <a:rPr lang="cs-CZ" altLang="cs-CZ" sz="3200" dirty="0"/>
              <a:t>  od roku 1995</a:t>
            </a:r>
          </a:p>
        </p:txBody>
      </p:sp>
    </p:spTree>
    <p:extLst>
      <p:ext uri="{BB962C8B-B14F-4D97-AF65-F5344CB8AC3E}">
        <p14:creationId xmlns:p14="http://schemas.microsoft.com/office/powerpoint/2010/main" val="321871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3879" y="225468"/>
            <a:ext cx="9696147" cy="89674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3600" b="1" dirty="0"/>
              <a:t>Souborný katalog ČR </a:t>
            </a:r>
            <a:r>
              <a:rPr lang="cs-CZ" altLang="cs-CZ" sz="3600" dirty="0"/>
              <a:t>– kvalitní zdroj pro </a:t>
            </a:r>
            <a:r>
              <a:rPr lang="cs-CZ" altLang="cs-CZ" sz="2400" b="1" dirty="0"/>
              <a:t/>
            </a:r>
            <a:br>
              <a:rPr lang="cs-CZ" altLang="cs-CZ" sz="2400" b="1" dirty="0"/>
            </a:br>
            <a:r>
              <a:rPr lang="cs-CZ" altLang="cs-CZ" sz="3400" b="1" dirty="0"/>
              <a:t>				</a:t>
            </a:r>
            <a:endParaRPr lang="cs-CZ" altLang="cs-CZ" sz="2400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879" y="1330036"/>
            <a:ext cx="11022905" cy="533905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3600" dirty="0"/>
              <a:t>zjišťování informací o dostupnosti </a:t>
            </a:r>
            <a:r>
              <a:rPr lang="cs-CZ" altLang="cs-CZ" sz="3600" dirty="0" smtClean="0"/>
              <a:t>dokumentů </a:t>
            </a:r>
            <a:endParaRPr lang="cs-CZ" altLang="cs-CZ" sz="3600" dirty="0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3600" dirty="0"/>
              <a:t> </a:t>
            </a:r>
            <a:r>
              <a:rPr lang="cs-CZ" altLang="cs-CZ" sz="3600" dirty="0" smtClean="0"/>
              <a:t>  </a:t>
            </a:r>
            <a:r>
              <a:rPr lang="cs-CZ" altLang="cs-CZ" sz="3600" dirty="0" smtClean="0">
                <a:solidFill>
                  <a:srgbClr val="FF0000"/>
                </a:solidFill>
              </a:rPr>
              <a:t>cca </a:t>
            </a:r>
            <a:r>
              <a:rPr lang="cs-CZ" altLang="cs-CZ" sz="3600" dirty="0">
                <a:solidFill>
                  <a:srgbClr val="FF0000"/>
                </a:solidFill>
              </a:rPr>
              <a:t>7,2 mil záznamů z cca 500 knihoven různých typů </a:t>
            </a:r>
            <a:endParaRPr lang="cs-CZ" altLang="cs-CZ" sz="36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3600" dirty="0">
                <a:solidFill>
                  <a:srgbClr val="FF0000"/>
                </a:solidFill>
              </a:rPr>
              <a:t> </a:t>
            </a:r>
            <a:r>
              <a:rPr lang="cs-CZ" altLang="cs-CZ" sz="3600" dirty="0" smtClean="0">
                <a:solidFill>
                  <a:srgbClr val="FF0000"/>
                </a:solidFill>
              </a:rPr>
              <a:t> </a:t>
            </a:r>
            <a:r>
              <a:rPr lang="cs-CZ" altLang="cs-CZ" sz="3600" dirty="0" smtClean="0"/>
              <a:t>(denní </a:t>
            </a:r>
            <a:r>
              <a:rPr lang="cs-CZ" altLang="cs-CZ" sz="3600" dirty="0"/>
              <a:t>sklizně dat / </a:t>
            </a:r>
            <a:r>
              <a:rPr lang="cs-CZ" altLang="cs-CZ" sz="3600" dirty="0" err="1" smtClean="0"/>
              <a:t>deduplikace</a:t>
            </a:r>
            <a:r>
              <a:rPr lang="cs-CZ" altLang="cs-CZ" sz="3600" dirty="0" smtClean="0"/>
              <a:t>)</a:t>
            </a:r>
            <a:endParaRPr lang="cs-CZ" altLang="cs-CZ" sz="36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3600" dirty="0"/>
          </a:p>
          <a:p>
            <a:pPr>
              <a:lnSpc>
                <a:spcPct val="80000"/>
              </a:lnSpc>
              <a:defRPr/>
            </a:pPr>
            <a:r>
              <a:rPr lang="cs-CZ" altLang="cs-CZ" sz="3600" dirty="0"/>
              <a:t>stahování záznamů </a:t>
            </a:r>
            <a:endParaRPr lang="cs-CZ" altLang="cs-CZ" sz="3600" dirty="0" smtClean="0"/>
          </a:p>
          <a:p>
            <a:pPr marL="0" indent="0">
              <a:buNone/>
            </a:pPr>
            <a:r>
              <a:rPr lang="cs-CZ" sz="3600" dirty="0" smtClean="0"/>
              <a:t>(</a:t>
            </a:r>
            <a:r>
              <a:rPr lang="cs-CZ" sz="3600" dirty="0" err="1"/>
              <a:t>deduplikace</a:t>
            </a:r>
            <a:r>
              <a:rPr lang="cs-CZ" sz="3600" dirty="0"/>
              <a:t>, kontrola kvality </a:t>
            </a:r>
            <a:r>
              <a:rPr lang="cs-CZ" sz="3600" dirty="0" smtClean="0"/>
              <a:t>dat  </a:t>
            </a:r>
            <a:r>
              <a:rPr lang="cs-CZ" sz="3600" dirty="0"/>
              <a:t>na vstupu, zpětná vazba </a:t>
            </a:r>
            <a:r>
              <a:rPr lang="cs-CZ" sz="3600" dirty="0" smtClean="0"/>
              <a:t>do </a:t>
            </a:r>
            <a:r>
              <a:rPr lang="cs-CZ" sz="3600" dirty="0"/>
              <a:t>knihoven / </a:t>
            </a:r>
            <a:r>
              <a:rPr lang="cs-CZ" sz="3600" dirty="0" smtClean="0"/>
              <a:t>školení včetně školení katalogizačních pravidel + </a:t>
            </a:r>
            <a:r>
              <a:rPr lang="cs-CZ" sz="3600" dirty="0" smtClean="0">
                <a:hlinkClick r:id="rId3"/>
              </a:rPr>
              <a:t>projekt  CENTRAL </a:t>
            </a:r>
            <a:r>
              <a:rPr lang="cs-CZ" sz="3600" dirty="0" smtClean="0"/>
              <a:t>(zrychlení  katalogizace beletrie) </a:t>
            </a:r>
            <a:endParaRPr lang="cs-CZ" sz="3600" dirty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cs-CZ" altLang="cs-CZ" sz="3600" dirty="0"/>
          </a:p>
          <a:p>
            <a:pPr>
              <a:lnSpc>
                <a:spcPct val="80000"/>
              </a:lnSpc>
              <a:defRPr/>
            </a:pPr>
            <a:r>
              <a:rPr lang="cs-CZ" altLang="cs-CZ" sz="3600" dirty="0"/>
              <a:t>akvizici / vyřazování  fondů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3600" dirty="0" smtClean="0"/>
              <a:t>   (… </a:t>
            </a:r>
            <a:r>
              <a:rPr lang="cs-CZ" altLang="cs-CZ" sz="3600" dirty="0"/>
              <a:t>denní sklizně dat …)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3600" dirty="0"/>
          </a:p>
          <a:p>
            <a:pPr>
              <a:lnSpc>
                <a:spcPct val="80000"/>
              </a:lnSpc>
              <a:defRPr/>
            </a:pPr>
            <a:r>
              <a:rPr lang="cs-CZ" altLang="cs-CZ" sz="3600" dirty="0"/>
              <a:t>rešerše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3600" dirty="0" smtClean="0"/>
              <a:t>   (…  </a:t>
            </a:r>
            <a:r>
              <a:rPr lang="cs-CZ" altLang="cs-CZ" sz="3600" dirty="0"/>
              <a:t>preferovány záznamy s věcným zpracováním … kontrola kódovaných polí)</a:t>
            </a:r>
          </a:p>
          <a:p>
            <a:pPr>
              <a:lnSpc>
                <a:spcPct val="80000"/>
              </a:lnSpc>
              <a:defRPr/>
            </a:pPr>
            <a:endParaRPr lang="cs-CZ" altLang="cs-CZ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940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634"/>
          </a:xfrm>
        </p:spPr>
        <p:txBody>
          <a:bodyPr/>
          <a:lstStyle/>
          <a:p>
            <a:r>
              <a:rPr lang="cs-CZ" dirty="0" smtClean="0">
                <a:hlinkClick r:id="rId2"/>
              </a:rPr>
              <a:t>Přispívající knihovny  na  mapě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82" y="1327760"/>
            <a:ext cx="10058400" cy="543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4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 knihoven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církevní knihovny</a:t>
            </a:r>
            <a:r>
              <a:rPr lang="cs-CZ" dirty="0" smtClean="0">
                <a:latin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</a:rPr>
            </a:br>
            <a:r>
              <a:rPr lang="cs-CZ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knihovny</a:t>
            </a: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kulturních institucí</a:t>
            </a:r>
            <a:r>
              <a:rPr lang="cs-CZ" dirty="0">
                <a:latin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knihovny galerií</a:t>
            </a:r>
            <a:r>
              <a:rPr lang="cs-CZ" dirty="0">
                <a:latin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knihovny muzeí</a:t>
            </a:r>
            <a:r>
              <a:rPr lang="cs-CZ" dirty="0">
                <a:latin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knihovny státní správy</a:t>
            </a:r>
            <a:r>
              <a:rPr lang="cs-CZ" dirty="0">
                <a:latin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knihovny výzkumných ústavů</a:t>
            </a:r>
            <a:r>
              <a:rPr lang="cs-CZ" dirty="0">
                <a:latin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krajské knihovny</a:t>
            </a:r>
            <a:r>
              <a:rPr lang="cs-CZ" dirty="0">
                <a:latin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lékařské knihovny</a:t>
            </a:r>
            <a:r>
              <a:rPr lang="cs-CZ" dirty="0">
                <a:latin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městské knihovny</a:t>
            </a:r>
            <a:r>
              <a:rPr lang="cs-CZ" dirty="0">
                <a:latin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obecní knihovny</a:t>
            </a:r>
            <a:r>
              <a:rPr lang="cs-CZ" dirty="0">
                <a:latin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ostatní specializované knihovny</a:t>
            </a:r>
            <a:r>
              <a:rPr lang="cs-CZ" dirty="0">
                <a:latin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vysokoškolské knihovny</a:t>
            </a:r>
            <a:r>
              <a:rPr lang="cs-CZ" dirty="0">
                <a:latin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školní </a:t>
            </a: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knihovny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75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66200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dirty="0" smtClean="0"/>
              <a:t>Přispívání  do SK ČR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27135"/>
            <a:ext cx="11136681" cy="547387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b="1" dirty="0"/>
              <a:t>Dodávání dat</a:t>
            </a:r>
            <a:r>
              <a:rPr lang="cs-CZ" altLang="cs-CZ" b="1" dirty="0">
                <a:solidFill>
                  <a:srgbClr val="D44B40"/>
                </a:solidFill>
              </a:rPr>
              <a:t> </a:t>
            </a:r>
            <a:r>
              <a:rPr lang="cs-CZ" altLang="cs-CZ" b="1" dirty="0" smtClean="0">
                <a:solidFill>
                  <a:srgbClr val="0070C0"/>
                </a:solidFill>
              </a:rPr>
              <a:t>DÁVKOVĚ</a:t>
            </a:r>
            <a:r>
              <a:rPr lang="cs-CZ" altLang="cs-CZ" b="1" dirty="0" smtClean="0">
                <a:solidFill>
                  <a:srgbClr val="D44B4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 smtClean="0">
                <a:solidFill>
                  <a:srgbClr val="FF0000"/>
                </a:solidFill>
              </a:rPr>
              <a:t>	FTP</a:t>
            </a:r>
            <a:r>
              <a:rPr lang="cs-CZ" altLang="cs-CZ" dirty="0" smtClean="0"/>
              <a:t> </a:t>
            </a:r>
            <a:r>
              <a:rPr lang="cs-CZ" altLang="cs-CZ" dirty="0" smtClean="0"/>
              <a:t>server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 smtClean="0">
                <a:solidFill>
                  <a:srgbClr val="FF0000"/>
                </a:solidFill>
              </a:rPr>
              <a:t>	sklízení dat – OAI protokol</a:t>
            </a:r>
            <a:r>
              <a:rPr lang="cs-CZ" altLang="cs-CZ" dirty="0" smtClean="0"/>
              <a:t>  (již 100 </a:t>
            </a:r>
            <a:r>
              <a:rPr lang="cs-CZ" altLang="cs-CZ" dirty="0" smtClean="0"/>
              <a:t>knihoven) </a:t>
            </a:r>
            <a:endParaRPr lang="cs-CZ" altLang="cs-CZ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b="1" dirty="0" smtClean="0">
                <a:solidFill>
                  <a:srgbClr val="0070C0"/>
                </a:solidFill>
              </a:rPr>
              <a:t>ON-LINE </a:t>
            </a:r>
            <a:r>
              <a:rPr lang="cs-CZ" altLang="cs-CZ" dirty="0">
                <a:solidFill>
                  <a:srgbClr val="0070C0"/>
                </a:solidFill>
              </a:rPr>
              <a:t>- </a:t>
            </a:r>
            <a:r>
              <a:rPr lang="cs-CZ" altLang="cs-CZ" dirty="0"/>
              <a:t>pomocí interaktivního formuláře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aktualizace periodik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přípis /odpis monografií </a:t>
            </a:r>
            <a:r>
              <a:rPr lang="cs-CZ" altLang="cs-CZ" dirty="0" smtClean="0"/>
              <a:t>a </a:t>
            </a:r>
            <a:r>
              <a:rPr lang="cs-CZ" altLang="cs-CZ" dirty="0"/>
              <a:t>speciálních druhů dokumentů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informace o digitalizaci + URL adresy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aktualizace dat o knihovně v </a:t>
            </a:r>
            <a:r>
              <a:rPr lang="cs-CZ" altLang="cs-CZ" dirty="0">
                <a:solidFill>
                  <a:srgbClr val="FF0000"/>
                </a:solidFill>
              </a:rPr>
              <a:t>bázi ADR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i="1" dirty="0"/>
              <a:t>	</a:t>
            </a:r>
            <a:r>
              <a:rPr lang="cs-CZ" altLang="cs-CZ" i="1" dirty="0" smtClean="0"/>
              <a:t>SK </a:t>
            </a:r>
            <a:r>
              <a:rPr lang="cs-CZ" altLang="cs-CZ" i="1" dirty="0"/>
              <a:t>ČR zajistí školení na vašem pracovišti</a:t>
            </a:r>
            <a:r>
              <a:rPr lang="cs-CZ" altLang="cs-CZ" dirty="0"/>
              <a:t> (financováno z </a:t>
            </a:r>
            <a:r>
              <a:rPr lang="cs-CZ" altLang="cs-CZ" dirty="0" smtClean="0"/>
              <a:t>neVISK9</a:t>
            </a:r>
            <a:r>
              <a:rPr lang="cs-CZ" altLang="cs-CZ" dirty="0" smtClean="0"/>
              <a:t>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4933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 importu do SKC </a:t>
            </a:r>
            <a:r>
              <a:rPr lang="cs-CZ" dirty="0" smtClean="0"/>
              <a:t>se </a:t>
            </a:r>
            <a:r>
              <a:rPr lang="cs-CZ" dirty="0" smtClean="0"/>
              <a:t>vytvoří </a:t>
            </a:r>
            <a:r>
              <a:rPr lang="cs-CZ" dirty="0" smtClean="0">
                <a:hlinkClick r:id="rId2"/>
              </a:rPr>
              <a:t>statistika</a:t>
            </a:r>
            <a:r>
              <a:rPr lang="cs-CZ" dirty="0" smtClean="0"/>
              <a:t>  </a:t>
            </a:r>
            <a:br>
              <a:rPr lang="cs-CZ" dirty="0" smtClean="0"/>
            </a:br>
            <a:r>
              <a:rPr lang="cs-CZ" dirty="0" smtClean="0"/>
              <a:t>o importu </a:t>
            </a:r>
            <a:r>
              <a:rPr lang="cs-CZ" dirty="0" smtClean="0"/>
              <a:t>a </a:t>
            </a:r>
            <a:r>
              <a:rPr lang="cs-CZ" dirty="0" smtClean="0"/>
              <a:t>odešlou dva informativní </a:t>
            </a:r>
            <a:r>
              <a:rPr lang="cs-CZ" dirty="0" smtClean="0"/>
              <a:t>e-maily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Ukázka </a:t>
            </a:r>
            <a:r>
              <a:rPr lang="cs-CZ" dirty="0" smtClean="0"/>
              <a:t>statistiky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Výpis </a:t>
            </a:r>
            <a:r>
              <a:rPr lang="cs-CZ" dirty="0" smtClean="0"/>
              <a:t>chyb 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Identifikační čísla </a:t>
            </a:r>
            <a:r>
              <a:rPr lang="cs-CZ" dirty="0" smtClean="0"/>
              <a:t>mohou </a:t>
            </a:r>
            <a:r>
              <a:rPr lang="cs-CZ" dirty="0" smtClean="0"/>
              <a:t>odkazovat </a:t>
            </a:r>
            <a:r>
              <a:rPr lang="cs-CZ" dirty="0" smtClean="0"/>
              <a:t>na </a:t>
            </a:r>
            <a:r>
              <a:rPr lang="cs-CZ" dirty="0" smtClean="0"/>
              <a:t>konkrétní záznam </a:t>
            </a:r>
            <a:r>
              <a:rPr lang="cs-CZ" dirty="0" smtClean="0"/>
              <a:t>do katalogu přispívající knihovny na </a:t>
            </a:r>
            <a:r>
              <a:rPr lang="cs-CZ" dirty="0" smtClean="0"/>
              <a:t>webu </a:t>
            </a:r>
            <a:r>
              <a:rPr lang="cs-CZ" dirty="0" smtClean="0"/>
              <a:t>nebo přímo </a:t>
            </a:r>
            <a:r>
              <a:rPr lang="cs-CZ" dirty="0" smtClean="0"/>
              <a:t>do </a:t>
            </a:r>
            <a:r>
              <a:rPr lang="cs-CZ" dirty="0" smtClean="0"/>
              <a:t>konkrétního záznamu </a:t>
            </a:r>
            <a:r>
              <a:rPr lang="cs-CZ" dirty="0" smtClean="0"/>
              <a:t>v modulu katalogizace. </a:t>
            </a:r>
            <a:endParaRPr lang="cs-CZ" dirty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371412"/>
            <a:ext cx="10660693" cy="173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4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7270"/>
          </a:xfrm>
        </p:spPr>
        <p:txBody>
          <a:bodyPr>
            <a:noAutofit/>
          </a:bodyPr>
          <a:lstStyle/>
          <a:p>
            <a:r>
              <a:rPr lang="cs-CZ" sz="2400" dirty="0" smtClean="0"/>
              <a:t>E-maily  zasílané  po importu dat do SKC  (1)</a:t>
            </a:r>
            <a:br>
              <a:rPr lang="cs-CZ" sz="2400" dirty="0" smtClean="0"/>
            </a:br>
            <a:r>
              <a:rPr lang="cs-CZ" sz="3600" i="1" dirty="0" smtClean="0"/>
              <a:t>předmět: </a:t>
            </a:r>
            <a:r>
              <a:rPr lang="cs-CZ" sz="3600" dirty="0" smtClean="0"/>
              <a:t>SIGLA - sklizeň pro SKC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65337"/>
            <a:ext cx="10515600" cy="56367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000" dirty="0" smtClean="0"/>
              <a:t>Pro </a:t>
            </a:r>
            <a:r>
              <a:rPr lang="cs-CZ" sz="3000" dirty="0"/>
              <a:t>import do SKC jsou </a:t>
            </a:r>
            <a:r>
              <a:rPr lang="cs-CZ" sz="3000" dirty="0" err="1" smtClean="0"/>
              <a:t>pripraveny</a:t>
            </a:r>
            <a:r>
              <a:rPr lang="cs-CZ" sz="3000" dirty="0" smtClean="0"/>
              <a:t> </a:t>
            </a:r>
            <a:r>
              <a:rPr lang="cs-CZ" sz="3000" dirty="0" err="1" smtClean="0"/>
              <a:t>zaznamy</a:t>
            </a:r>
            <a:r>
              <a:rPr lang="cs-CZ" sz="3000" dirty="0" smtClean="0"/>
              <a:t> </a:t>
            </a:r>
            <a:r>
              <a:rPr lang="cs-CZ" sz="3000" dirty="0"/>
              <a:t>za </a:t>
            </a:r>
            <a:r>
              <a:rPr lang="cs-CZ" sz="3000" dirty="0" err="1" smtClean="0"/>
              <a:t>obdobi</a:t>
            </a:r>
            <a:r>
              <a:rPr lang="cs-CZ" sz="3000" dirty="0" smtClean="0"/>
              <a:t>:  </a:t>
            </a:r>
            <a:endParaRPr lang="cs-CZ" sz="3000" dirty="0" smtClean="0"/>
          </a:p>
          <a:p>
            <a:pPr marL="0" indent="0">
              <a:buNone/>
            </a:pPr>
            <a:r>
              <a:rPr lang="cs-CZ" sz="3000" dirty="0" smtClean="0"/>
              <a:t>2019/09/21 </a:t>
            </a:r>
            <a:r>
              <a:rPr lang="cs-CZ" sz="3000" dirty="0"/>
              <a:t>- 2019/09/28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SIGLA</a:t>
            </a:r>
            <a:r>
              <a:rPr lang="cs-CZ" dirty="0" smtClean="0"/>
              <a:t>_190928  </a:t>
            </a:r>
            <a:r>
              <a:rPr lang="cs-CZ" dirty="0"/>
              <a:t>-  114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sz="3000" dirty="0" err="1"/>
              <a:t>Zaznamy</a:t>
            </a:r>
            <a:r>
              <a:rPr lang="cs-CZ" sz="3000" dirty="0"/>
              <a:t> k odpisu: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SIGLA</a:t>
            </a:r>
            <a:r>
              <a:rPr lang="cs-CZ" dirty="0" smtClean="0"/>
              <a:t>_190928_del  </a:t>
            </a:r>
            <a:r>
              <a:rPr lang="cs-CZ" dirty="0"/>
              <a:t>-  </a:t>
            </a:r>
            <a:r>
              <a:rPr lang="cs-CZ" dirty="0" smtClean="0"/>
              <a:t>0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err="1" smtClean="0"/>
              <a:t>neplatna</a:t>
            </a:r>
            <a:r>
              <a:rPr lang="cs-CZ" dirty="0" smtClean="0"/>
              <a:t> </a:t>
            </a:r>
            <a:r>
              <a:rPr lang="cs-CZ" dirty="0"/>
              <a:t>hodnota v poli 910: </a:t>
            </a:r>
          </a:p>
          <a:p>
            <a:pPr marL="0" indent="0">
              <a:buNone/>
            </a:pPr>
            <a:r>
              <a:rPr lang="cs-CZ" dirty="0"/>
              <a:t>000000875 001   L 0253952</a:t>
            </a:r>
          </a:p>
          <a:p>
            <a:pPr marL="0" indent="0">
              <a:buNone/>
            </a:pPr>
            <a:r>
              <a:rPr lang="cs-CZ" dirty="0"/>
              <a:t>000000875 910   L </a:t>
            </a:r>
          </a:p>
          <a:p>
            <a:pPr marL="0" indent="0">
              <a:buNone/>
            </a:pPr>
            <a:r>
              <a:rPr lang="cs-CZ" dirty="0" smtClean="0"/>
              <a:t>000001109 </a:t>
            </a:r>
            <a:r>
              <a:rPr lang="cs-CZ" dirty="0"/>
              <a:t>001   L 0257101</a:t>
            </a:r>
          </a:p>
          <a:p>
            <a:pPr marL="0" indent="0">
              <a:buNone/>
            </a:pPr>
            <a:r>
              <a:rPr lang="cs-CZ" dirty="0"/>
              <a:t>000001109 910   L $$</a:t>
            </a:r>
            <a:r>
              <a:rPr lang="cs-CZ" dirty="0" err="1"/>
              <a:t>aVYG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812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00415"/>
            <a:ext cx="10515600" cy="764089"/>
          </a:xfrm>
        </p:spPr>
        <p:txBody>
          <a:bodyPr>
            <a:noAutofit/>
          </a:bodyPr>
          <a:lstStyle/>
          <a:p>
            <a:r>
              <a:rPr lang="cs-CZ" sz="2400" dirty="0" smtClean="0"/>
              <a:t>E-maily </a:t>
            </a:r>
            <a:r>
              <a:rPr lang="cs-CZ" sz="2400" dirty="0" smtClean="0"/>
              <a:t>zasílané  </a:t>
            </a:r>
            <a:r>
              <a:rPr lang="cs-CZ" sz="2400" dirty="0" smtClean="0"/>
              <a:t>po importu dat do SKC  (2)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 </a:t>
            </a:r>
            <a:r>
              <a:rPr lang="cs-CZ" sz="3600" i="1" dirty="0" smtClean="0"/>
              <a:t>předmět: </a:t>
            </a:r>
            <a:r>
              <a:rPr lang="cs-CZ" sz="3600" dirty="0" smtClean="0"/>
              <a:t>Export a import </a:t>
            </a:r>
            <a:r>
              <a:rPr lang="cs-CZ" sz="3600" dirty="0" err="1" smtClean="0"/>
              <a:t>zaznamu</a:t>
            </a:r>
            <a:r>
              <a:rPr lang="cs-CZ" sz="3600" dirty="0" smtClean="0"/>
              <a:t> do SKC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7655"/>
            <a:ext cx="10515600" cy="5580344"/>
          </a:xfrm>
        </p:spPr>
        <p:txBody>
          <a:bodyPr>
            <a:normAutofit fontScale="32500" lnSpcReduction="20000"/>
          </a:bodyPr>
          <a:lstStyle/>
          <a:p>
            <a:pPr marL="0" lvl="0" indent="0">
              <a:buNone/>
            </a:pPr>
            <a:r>
              <a:rPr lang="cs-CZ" sz="5900" dirty="0" err="1"/>
              <a:t>Probehl</a:t>
            </a:r>
            <a:r>
              <a:rPr lang="cs-CZ" sz="5900" dirty="0"/>
              <a:t> export a import </a:t>
            </a:r>
            <a:r>
              <a:rPr lang="cs-CZ" sz="5900" dirty="0" err="1"/>
              <a:t>zaznamu</a:t>
            </a:r>
            <a:r>
              <a:rPr lang="cs-CZ" sz="5900" dirty="0"/>
              <a:t> do SKC: </a:t>
            </a:r>
          </a:p>
          <a:p>
            <a:pPr lvl="0"/>
            <a:r>
              <a:rPr lang="cs-CZ" sz="5900" dirty="0"/>
              <a:t>   </a:t>
            </a:r>
            <a:r>
              <a:rPr lang="cs-CZ" sz="5900" u="sng" dirty="0">
                <a:hlinkClick r:id="rId2"/>
              </a:rPr>
              <a:t>http://aleph.nkp.cz/web/skc/SIGLA/SIGLAd.htm#abe320_190525</a:t>
            </a:r>
            <a:endParaRPr lang="cs-CZ" sz="5900" dirty="0"/>
          </a:p>
          <a:p>
            <a:pPr lvl="0"/>
            <a:r>
              <a:rPr lang="cs-CZ" sz="5900" dirty="0"/>
              <a:t>   </a:t>
            </a:r>
            <a:r>
              <a:rPr lang="cs-CZ" sz="5900" u="sng" dirty="0">
                <a:hlinkClick r:id="rId3"/>
              </a:rPr>
              <a:t>http://aleph.nkp.cz/web/skc/SIGLA/SIGLAo.htm#abe320_190525_z</a:t>
            </a:r>
            <a:endParaRPr lang="cs-CZ" sz="5900" dirty="0"/>
          </a:p>
          <a:p>
            <a:pPr marL="0" lvl="0" indent="0">
              <a:buNone/>
            </a:pPr>
            <a:r>
              <a:rPr lang="cs-CZ" sz="5900" dirty="0"/>
              <a:t> </a:t>
            </a:r>
          </a:p>
          <a:p>
            <a:pPr marL="0" lvl="0" indent="0">
              <a:buNone/>
            </a:pPr>
            <a:r>
              <a:rPr lang="cs-CZ" sz="5900" dirty="0" err="1"/>
              <a:t>Zaznamy</a:t>
            </a:r>
            <a:r>
              <a:rPr lang="cs-CZ" sz="5900" dirty="0"/>
              <a:t> k </a:t>
            </a:r>
            <a:r>
              <a:rPr lang="cs-CZ" sz="5900" dirty="0" err="1"/>
              <a:t>oprave</a:t>
            </a:r>
            <a:r>
              <a:rPr lang="cs-CZ" sz="5900" dirty="0"/>
              <a:t>: </a:t>
            </a:r>
          </a:p>
          <a:p>
            <a:pPr lvl="0"/>
            <a:r>
              <a:rPr lang="cs-CZ" sz="5900" dirty="0"/>
              <a:t>- knihy a </a:t>
            </a:r>
            <a:r>
              <a:rPr lang="cs-CZ" sz="5900" dirty="0" err="1"/>
              <a:t>spec</a:t>
            </a:r>
            <a:r>
              <a:rPr lang="cs-CZ" sz="5900" dirty="0"/>
              <a:t>. dokumenty</a:t>
            </a:r>
          </a:p>
          <a:p>
            <a:pPr lvl="0"/>
            <a:r>
              <a:rPr lang="cs-CZ" sz="5900" dirty="0"/>
              <a:t>   </a:t>
            </a:r>
            <a:r>
              <a:rPr lang="cs-CZ" sz="5900" u="sng" dirty="0"/>
              <a:t>http://aleph.nkp.cz/web/skc/SIGLA/SIGLA_190525_m_err.htm</a:t>
            </a:r>
            <a:endParaRPr lang="cs-CZ" sz="5900" dirty="0"/>
          </a:p>
          <a:p>
            <a:pPr marL="0" lvl="0" indent="0">
              <a:buNone/>
            </a:pPr>
            <a:r>
              <a:rPr lang="cs-CZ" sz="5900" dirty="0"/>
              <a:t> </a:t>
            </a:r>
            <a:endParaRPr lang="cs-CZ" sz="5900" dirty="0" smtClean="0"/>
          </a:p>
          <a:p>
            <a:pPr marL="0" lvl="0" indent="0">
              <a:buNone/>
            </a:pPr>
            <a:r>
              <a:rPr lang="cs-CZ" sz="5900" dirty="0" err="1" smtClean="0"/>
              <a:t>Aktualizovane</a:t>
            </a:r>
            <a:r>
              <a:rPr lang="cs-CZ" sz="5900" dirty="0" smtClean="0"/>
              <a:t>/</a:t>
            </a:r>
            <a:r>
              <a:rPr lang="cs-CZ" sz="5900" dirty="0" err="1" smtClean="0"/>
              <a:t>opravene</a:t>
            </a:r>
            <a:r>
              <a:rPr lang="cs-CZ" sz="5900" dirty="0" smtClean="0"/>
              <a:t> </a:t>
            </a:r>
            <a:r>
              <a:rPr lang="cs-CZ" sz="5900" dirty="0" err="1" smtClean="0"/>
              <a:t>zaznamy</a:t>
            </a:r>
            <a:endParaRPr lang="cs-CZ" sz="5900" dirty="0" smtClean="0"/>
          </a:p>
          <a:p>
            <a:pPr lvl="0"/>
            <a:r>
              <a:rPr lang="cs-CZ" sz="5900" dirty="0" smtClean="0"/>
              <a:t>   </a:t>
            </a:r>
            <a:r>
              <a:rPr lang="cs-CZ" sz="5900" u="sng" dirty="0">
                <a:hlinkClick r:id="rId4"/>
              </a:rPr>
              <a:t>http://aleph.nkp.cz/web/skc/SIGLA/SIGLA_190525_z_err.htm</a:t>
            </a:r>
            <a:endParaRPr lang="cs-CZ" sz="5900" dirty="0"/>
          </a:p>
          <a:p>
            <a:pPr marL="0" lvl="0" indent="0">
              <a:buNone/>
            </a:pPr>
            <a:r>
              <a:rPr lang="cs-CZ" sz="5900" dirty="0"/>
              <a:t> </a:t>
            </a:r>
          </a:p>
          <a:p>
            <a:pPr marL="0" lvl="0" indent="0">
              <a:buNone/>
            </a:pPr>
            <a:r>
              <a:rPr lang="cs-CZ" sz="5900" dirty="0" err="1"/>
              <a:t>Neopravene</a:t>
            </a:r>
            <a:r>
              <a:rPr lang="cs-CZ" sz="5900" dirty="0"/>
              <a:t> </a:t>
            </a:r>
            <a:r>
              <a:rPr lang="cs-CZ" sz="5900" dirty="0" err="1"/>
              <a:t>zaznamy</a:t>
            </a:r>
            <a:r>
              <a:rPr lang="cs-CZ" sz="5900" dirty="0"/>
              <a:t> z </a:t>
            </a:r>
            <a:r>
              <a:rPr lang="cs-CZ" sz="5900" dirty="0" err="1"/>
              <a:t>drivejsich</a:t>
            </a:r>
            <a:r>
              <a:rPr lang="cs-CZ" sz="5900" dirty="0"/>
              <a:t> importu: </a:t>
            </a:r>
          </a:p>
          <a:p>
            <a:pPr lvl="0"/>
            <a:r>
              <a:rPr lang="cs-CZ" sz="5900" dirty="0"/>
              <a:t>   </a:t>
            </a:r>
            <a:r>
              <a:rPr lang="cs-CZ" sz="5900" u="sng" dirty="0">
                <a:hlinkClick r:id="rId5"/>
              </a:rPr>
              <a:t>http://aleph.nkp.cz/web/SIGLA/SIGLA_import_err.htm</a:t>
            </a:r>
            <a:endParaRPr lang="cs-CZ" sz="5900" dirty="0"/>
          </a:p>
          <a:p>
            <a:pPr marL="0" lvl="0" indent="0">
              <a:buNone/>
            </a:pPr>
            <a:r>
              <a:rPr lang="cs-CZ" sz="5900" dirty="0"/>
              <a:t> </a:t>
            </a:r>
          </a:p>
          <a:p>
            <a:pPr marL="0" lvl="0" indent="0">
              <a:buNone/>
            </a:pPr>
            <a:r>
              <a:rPr lang="cs-CZ" sz="5900" dirty="0" err="1"/>
              <a:t>Pravdepodobne</a:t>
            </a:r>
            <a:r>
              <a:rPr lang="cs-CZ" sz="5900" dirty="0"/>
              <a:t> duplicity: </a:t>
            </a:r>
          </a:p>
          <a:p>
            <a:pPr lvl="0"/>
            <a:r>
              <a:rPr lang="cs-CZ" sz="5900" dirty="0"/>
              <a:t>   </a:t>
            </a:r>
            <a:r>
              <a:rPr lang="cs-CZ" sz="5900" u="sng" dirty="0">
                <a:hlinkClick r:id="rId6"/>
              </a:rPr>
              <a:t>http://aleph.nkp.cz/web/skc/SIGLA/SIGLA_import_dup.htm</a:t>
            </a:r>
            <a:endParaRPr lang="cs-CZ" sz="59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641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656</Words>
  <Application>Microsoft Office PowerPoint</Application>
  <PresentationFormat>Širokoúhlá obrazovka</PresentationFormat>
  <Paragraphs>217</Paragraphs>
  <Slides>18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Arial Narrow</vt:lpstr>
      <vt:lpstr>Calibri</vt:lpstr>
      <vt:lpstr>Calibri Light</vt:lpstr>
      <vt:lpstr>Times New Roman</vt:lpstr>
      <vt:lpstr>Wingdings</vt:lpstr>
      <vt:lpstr>Motiv Office</vt:lpstr>
      <vt:lpstr>Spolupráce   se Souborným katalogem ČR   </vt:lpstr>
      <vt:lpstr>Souborný katalog - charakteristika     </vt:lpstr>
      <vt:lpstr>Souborný katalog ČR – kvalitní zdroj pro      </vt:lpstr>
      <vt:lpstr>Přispívající knihovny  na  mapě </vt:lpstr>
      <vt:lpstr>Typy  knihoven </vt:lpstr>
      <vt:lpstr>Přispívání  do SK ČR </vt:lpstr>
      <vt:lpstr>Po importu do SKC se vytvoří statistika   o importu a odešlou dva informativní e-maily</vt:lpstr>
      <vt:lpstr>E-maily  zasílané  po importu dat do SKC  (1) předmět: SIGLA - sklizeň pro SKC</vt:lpstr>
      <vt:lpstr>E-maily zasílané  po importu dat do SKC  (2)  předmět: Export a import zaznamu do SKC</vt:lpstr>
      <vt:lpstr>Prezentace aplikace PowerPoint</vt:lpstr>
      <vt:lpstr>Pokud se od minulého importu do SKC některé záznamy neopravily je uveden jejich seznam</vt:lpstr>
      <vt:lpstr>Upozorňování na pravděpodobné duplicity  v katalogu spolupracujících knihoven</vt:lpstr>
      <vt:lpstr>On-line formulář pro aktualizaci dat v SK ČR </vt:lpstr>
      <vt:lpstr>Duplicity v SK ČR vznikají při odlišném zápisu následujících údajů:</vt:lpstr>
      <vt:lpstr>Chyba v ISBN - analyzováno 500 případů </vt:lpstr>
      <vt:lpstr>Duplicita čísla ČNB v nových záznamech  - analyzováno 3506 případů (leden/září 2019)</vt:lpstr>
      <vt:lpstr>STATISTIKA IMPORTŮ a deduplikací V ROCE 2019 </vt:lpstr>
      <vt:lpstr>Doporučení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Svobodová Eva</dc:creator>
  <cp:lastModifiedBy>Svobodová Eva</cp:lastModifiedBy>
  <cp:revision>28</cp:revision>
  <cp:lastPrinted>2019-09-30T10:15:26Z</cp:lastPrinted>
  <dcterms:created xsi:type="dcterms:W3CDTF">2019-09-30T07:51:17Z</dcterms:created>
  <dcterms:modified xsi:type="dcterms:W3CDTF">2019-10-01T16:02:34Z</dcterms:modified>
</cp:coreProperties>
</file>