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85" r:id="rId3"/>
    <p:sldId id="298" r:id="rId4"/>
    <p:sldId id="300" r:id="rId5"/>
    <p:sldId id="301" r:id="rId6"/>
    <p:sldId id="302" r:id="rId7"/>
    <p:sldId id="303" r:id="rId8"/>
    <p:sldId id="304" r:id="rId9"/>
    <p:sldId id="287" r:id="rId10"/>
    <p:sldId id="305" r:id="rId11"/>
    <p:sldId id="281" r:id="rId12"/>
    <p:sldId id="269" r:id="rId13"/>
    <p:sldId id="278" r:id="rId14"/>
    <p:sldId id="259" r:id="rId15"/>
    <p:sldId id="314" r:id="rId16"/>
    <p:sldId id="315" r:id="rId17"/>
    <p:sldId id="260" r:id="rId18"/>
    <p:sldId id="261" r:id="rId19"/>
    <p:sldId id="324" r:id="rId20"/>
    <p:sldId id="289" r:id="rId21"/>
    <p:sldId id="317" r:id="rId22"/>
    <p:sldId id="270" r:id="rId23"/>
    <p:sldId id="271" r:id="rId24"/>
    <p:sldId id="273" r:id="rId25"/>
    <p:sldId id="327" r:id="rId26"/>
    <p:sldId id="264" r:id="rId27"/>
    <p:sldId id="322" r:id="rId28"/>
    <p:sldId id="323" r:id="rId29"/>
    <p:sldId id="306" r:id="rId30"/>
    <p:sldId id="279" r:id="rId31"/>
    <p:sldId id="280" r:id="rId32"/>
    <p:sldId id="325" r:id="rId33"/>
    <p:sldId id="326" r:id="rId34"/>
    <p:sldId id="294" r:id="rId35"/>
    <p:sldId id="291" r:id="rId36"/>
    <p:sldId id="320" r:id="rId37"/>
    <p:sldId id="321" r:id="rId38"/>
    <p:sldId id="296" r:id="rId39"/>
    <p:sldId id="319" r:id="rId40"/>
    <p:sldId id="267" r:id="rId4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5987" autoAdjust="0"/>
  </p:normalViewPr>
  <p:slideViewPr>
    <p:cSldViewPr>
      <p:cViewPr varScale="1">
        <p:scale>
          <a:sx n="95" d="100"/>
          <a:sy n="95" d="100"/>
        </p:scale>
        <p:origin x="56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29.05.2019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soubory/sluz/informace-o-objednavani-z-vpk/" TargetMode="External"/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poluprace-se-sk-cr/on-line-aktualizace-dat-v-bazi-sk-c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luzby-souborneho-katalogu-cr/jak-spravne-postupovat-nez-zacne-knihovna-digitalizovat-dokumen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600" b="1" dirty="0" smtClean="0">
                <a:solidFill>
                  <a:schemeClr val="tx1"/>
                </a:solidFill>
              </a:rPr>
              <a:t>Národní památkový ústav</a:t>
            </a:r>
          </a:p>
          <a:p>
            <a:r>
              <a:rPr lang="cs-CZ" sz="2600" b="1" dirty="0" smtClean="0">
                <a:solidFill>
                  <a:schemeClr val="tx1"/>
                </a:solidFill>
              </a:rPr>
              <a:t>2019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892175"/>
            <a:ext cx="95631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9388" y="404813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Dříve</a:t>
            </a:r>
          </a:p>
        </p:txBody>
      </p:sp>
      <p:pic>
        <p:nvPicPr>
          <p:cNvPr id="1229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85963"/>
            <a:ext cx="74612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075" y="3716338"/>
            <a:ext cx="57848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08175" y="3357563"/>
            <a:ext cx="12954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Nyní</a:t>
            </a:r>
          </a:p>
        </p:txBody>
      </p:sp>
      <p:cxnSp>
        <p:nvCxnSpPr>
          <p:cNvPr id="9" name="Pravoúhlá spojnice 8"/>
          <p:cNvCxnSpPr/>
          <p:nvPr/>
        </p:nvCxnSpPr>
        <p:spPr>
          <a:xfrm rot="16200000" flipH="1">
            <a:off x="175418" y="1278732"/>
            <a:ext cx="2303463" cy="1873250"/>
          </a:xfrm>
          <a:prstGeom prst="bentConnector3">
            <a:avLst/>
          </a:prstGeom>
          <a:ln w="22225" cmpd="sng">
            <a:solidFill>
              <a:srgbClr val="FF000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179388" y="1455738"/>
            <a:ext cx="4248150" cy="53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800" dirty="0">
                <a:solidFill>
                  <a:srgbClr val="FF0000"/>
                </a:solidFill>
              </a:rPr>
              <a:t>Evidence časopisů</a:t>
            </a:r>
          </a:p>
        </p:txBody>
      </p:sp>
    </p:spTree>
    <p:extLst>
      <p:ext uri="{BB962C8B-B14F-4D97-AF65-F5344CB8AC3E}">
        <p14:creationId xmlns:p14="http://schemas.microsoft.com/office/powerpoint/2010/main" val="1426439430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v bázi je celkem 214 618 záznamů</a:t>
            </a:r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(156 788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(57 830 záznamů)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zdroje  </a:t>
            </a:r>
            <a:r>
              <a:rPr lang="cs-CZ" altLang="cs-CZ" sz="2000" dirty="0" smtClean="0"/>
              <a:t>(1 577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 280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Informace o vlastníkovi dokumentu (sigla)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hlinkClick r:id="rId3"/>
              </a:rPr>
              <a:t>Možnost objednat článek z VPK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Seriálový záznam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17638"/>
            <a:ext cx="5256584" cy="54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21204"/>
            <a:ext cx="1817744" cy="5440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Předchozí titul</a:t>
            </a:r>
            <a:endParaRPr lang="cs-CZ" dirty="0"/>
          </a:p>
        </p:txBody>
      </p:sp>
      <p:pic>
        <p:nvPicPr>
          <p:cNvPr id="14" name="Zástupný symbol pro obsah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02" y="1600200"/>
            <a:ext cx="661899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5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410 knihoven využívá on-line formuláře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 on-line aktualizaci periodik - 280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Formulář pro on-line aktualizaci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6931"/>
            <a:ext cx="8229600" cy="48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16633"/>
            <a:ext cx="5781675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http://www.caslin.cz/caslin/spoluprace/jak-prispivat-do-sk-cr/spoluprace-se-sk-cr/on-line-aktualizace-dat-v-bazi-sk-cr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Další formuláře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17"/>
            <a:ext cx="8229600" cy="485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/>
              <a:t>http://www.caslin.cz/caslin/spoluprace/jak-prispivat-do-sk-cr/spoluprace-se-sk-cr/aktualizace-udaju-o-digitalizaci-dokumentu-pomoci-on-line-formulare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836712"/>
            <a:ext cx="6304359" cy="548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11" y="273049"/>
            <a:ext cx="4753161" cy="5853113"/>
          </a:xfrm>
          <a:prstGeom prst="rect">
            <a:avLst/>
          </a:prstGeom>
        </p:spPr>
      </p:pic>
      <p:pic>
        <p:nvPicPr>
          <p:cNvPr id="6" name="Obráze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04" y="1663282"/>
            <a:ext cx="5066804" cy="446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Odkaz na nápovědu – Jak správně postupovat, než začne knihovna digitalizovat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</a:t>
            </a:r>
            <a:r>
              <a:rPr lang="cs-CZ" u="sng">
                <a:hlinkClick r:id="rId2"/>
              </a:rPr>
              <a:t>://</a:t>
            </a:r>
            <a:r>
              <a:rPr lang="cs-CZ" u="sng" smtClean="0">
                <a:hlinkClick r:id="rId2"/>
              </a:rPr>
              <a:t>www.caslin.cz/caslin/spoluprace/jak-prispivat-do-sk-cr/sluzby-souborneho-katalogu-cr/jak-spravne-postupovat-nez-zacne-knihovna-digitalizovat-dokument</a:t>
            </a:r>
            <a:r>
              <a:rPr lang="cs-CZ" u="sng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075"/>
            <a:ext cx="7921625" cy="9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148013" y="2781300"/>
            <a:ext cx="5832475" cy="324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Budováním  CEZL byla pověřena v roce 1965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/>
              <a:t>Praha ručila za monografie a Bratislava za periodika.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3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cs-CZ" dirty="0"/>
              <a:t>Ústřední knihovny si v pravidelných lhůtách vymění duplikáty evidenčních lístků a vybudují souborné jmenné katalogy zahraniční literatury.…..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98182408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283152" cy="1162050"/>
          </a:xfrm>
        </p:spPr>
        <p:txBody>
          <a:bodyPr>
            <a:normAutofit/>
          </a:bodyPr>
          <a:lstStyle/>
          <a:p>
            <a:pPr algn="ctr"/>
            <a:r>
              <a:rPr lang="cs-CZ" sz="4400" b="0" u="sng" dirty="0" smtClean="0"/>
              <a:t>Excerpce seriálů</a:t>
            </a:r>
            <a:endParaRPr lang="cs-CZ" sz="4400" b="0" u="sng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0" y="1460702"/>
            <a:ext cx="4504089" cy="266469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70519"/>
            <a:ext cx="5328592" cy="3655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Formulář pro excerpci</a:t>
            </a:r>
            <a:endParaRPr lang="cs-CZ" u="sng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7048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3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24744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064895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6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3049"/>
            <a:ext cx="4546849" cy="585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898776" cy="4238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1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70C0"/>
                </a:solidFill>
              </a:rPr>
              <a:t>RDA</a:t>
            </a:r>
            <a:endParaRPr lang="cs-CZ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RDA platí od 1. 5. 2015</a:t>
            </a:r>
          </a:p>
          <a:p>
            <a:r>
              <a:rPr lang="cs-CZ" dirty="0" smtClean="0"/>
              <a:t>Preferujeme připisování</a:t>
            </a:r>
          </a:p>
          <a:p>
            <a:r>
              <a:rPr lang="cs-CZ" dirty="0" smtClean="0"/>
              <a:t>AACR2, RDA</a:t>
            </a:r>
          </a:p>
          <a:p>
            <a:r>
              <a:rPr lang="cs-CZ" dirty="0" smtClean="0"/>
              <a:t>Zpracováváme v RDA</a:t>
            </a:r>
          </a:p>
          <a:p>
            <a:r>
              <a:rPr lang="cs-CZ" dirty="0" smtClean="0"/>
              <a:t>Rok 2016 – RDA</a:t>
            </a:r>
          </a:p>
          <a:p>
            <a:r>
              <a:rPr lang="cs-CZ" dirty="0" smtClean="0"/>
              <a:t>Aktuální česká periodika:</a:t>
            </a:r>
          </a:p>
          <a:p>
            <a:r>
              <a:rPr lang="cs-CZ" dirty="0" smtClean="0"/>
              <a:t>                spolupráce s NK – převod do RDA</a:t>
            </a:r>
          </a:p>
          <a:p>
            <a:r>
              <a:rPr lang="cs-CZ" smtClean="0"/>
              <a:t>Úprava záznamu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Zkontrolováno podle pravidel RDA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96" y="1600200"/>
            <a:ext cx="60900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0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95288" y="5848350"/>
            <a:ext cx="80645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Retrospektivní katalog zahraničních periodik – obsahoval cca 85.000 titulů zahraničních časopisů od nejstarší doby  do roku 1965 nacházejících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se v českých a slovenských knihovnách</a:t>
            </a:r>
          </a:p>
        </p:txBody>
      </p:sp>
    </p:spTree>
    <p:extLst>
      <p:ext uri="{BB962C8B-B14F-4D97-AF65-F5344CB8AC3E}">
        <p14:creationId xmlns:p14="http://schemas.microsoft.com/office/powerpoint/2010/main" val="1919953004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115888"/>
            <a:ext cx="9563101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07950" y="5373688"/>
            <a:ext cx="54006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Při vyhledávání bylo třeba prolistovat obsah celé obálky , aby uživatel zjistil, zda knihovna odebírá konkrétní rok hledaného časopisu </a:t>
            </a:r>
          </a:p>
        </p:txBody>
      </p:sp>
    </p:spTree>
    <p:extLst>
      <p:ext uri="{BB962C8B-B14F-4D97-AF65-F5344CB8AC3E}">
        <p14:creationId xmlns:p14="http://schemas.microsoft.com/office/powerpoint/2010/main" val="1574707915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7938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7938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1188" y="5876925"/>
            <a:ext cx="67691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Byl učiněn i pokus vydat obsah RSZP v tištěné podobě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-  zůstal u písmena A</a:t>
            </a:r>
          </a:p>
        </p:txBody>
      </p:sp>
    </p:spTree>
    <p:extLst>
      <p:ext uri="{BB962C8B-B14F-4D97-AF65-F5344CB8AC3E}">
        <p14:creationId xmlns:p14="http://schemas.microsoft.com/office/powerpoint/2010/main" val="3880178745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067175" y="6021388"/>
            <a:ext cx="49688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Takzvaná „</a:t>
            </a:r>
            <a:r>
              <a:rPr lang="cs-CZ" dirty="0" err="1"/>
              <a:t>Trojročenka</a:t>
            </a:r>
            <a:r>
              <a:rPr lang="cs-CZ" dirty="0"/>
              <a:t>“ vycházela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 letech 1981-1990 </a:t>
            </a:r>
          </a:p>
        </p:txBody>
      </p:sp>
    </p:spTree>
    <p:extLst>
      <p:ext uri="{BB962C8B-B14F-4D97-AF65-F5344CB8AC3E}">
        <p14:creationId xmlns:p14="http://schemas.microsoft.com/office/powerpoint/2010/main" val="2129479308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467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508625" y="4868863"/>
            <a:ext cx="336550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Také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 vydávala tištěné soupisy zahraničních periodik </a:t>
            </a:r>
          </a:p>
        </p:txBody>
      </p:sp>
    </p:spTree>
    <p:extLst>
      <p:ext uri="{BB962C8B-B14F-4D97-AF65-F5344CB8AC3E}">
        <p14:creationId xmlns:p14="http://schemas.microsoft.com/office/powerpoint/2010/main" val="1521599767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>
                <a:solidFill>
                  <a:srgbClr val="FF0000"/>
                </a:solidFill>
              </a:rPr>
              <a:t>Souborný katalog ČR  - 20  let na internetu</a:t>
            </a:r>
            <a:endParaRPr lang="cs-CZ" altLang="cs-CZ" b="1" dirty="0">
              <a:solidFill>
                <a:srgbClr val="FF0000"/>
              </a:solidFill>
            </a:endParaRPr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913</Words>
  <Application>Microsoft Office PowerPoint</Application>
  <PresentationFormat>Předvádění na obrazovce (4:3)</PresentationFormat>
  <Paragraphs>153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Seriály v Souborném katalogu ČR</vt:lpstr>
      <vt:lpstr>Trochu historie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Souborný katalog CEZL - periodika</vt:lpstr>
      <vt:lpstr>Prezentace aplikace PowerPoint</vt:lpstr>
      <vt:lpstr>Seriály v Souborném katalogu ČR</vt:lpstr>
      <vt:lpstr>Seriál</vt:lpstr>
      <vt:lpstr>Bibliografický popis</vt:lpstr>
      <vt:lpstr>Propojení v  záznamu seriálu</vt:lpstr>
      <vt:lpstr>Seriálový záznam</vt:lpstr>
      <vt:lpstr>Předchozí titul</vt:lpstr>
      <vt:lpstr>Spolupráce se SK ČR</vt:lpstr>
      <vt:lpstr>On-line spolupráce se SK ČR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…</vt:lpstr>
      <vt:lpstr>Evidence digitalizace v SK ČR</vt:lpstr>
      <vt:lpstr>Prezentace aplikace PowerPoint</vt:lpstr>
      <vt:lpstr>Prezentace aplikace PowerPoint</vt:lpstr>
      <vt:lpstr>Prezentace aplikace PowerPoint</vt:lpstr>
      <vt:lpstr>Přes formulář lze požádat o přidělení č ČNB Číslo ČNB se nepřiděluje těmto dokumentům:</vt:lpstr>
      <vt:lpstr>Prezentace aplikace PowerPoint</vt:lpstr>
      <vt:lpstr>Excerpce seriálů</vt:lpstr>
      <vt:lpstr>Formulář pro excerpci</vt:lpstr>
      <vt:lpstr>Prezentace aplikace PowerPoint</vt:lpstr>
      <vt:lpstr>Vyhledávání v ANL </vt:lpstr>
      <vt:lpstr>Prezentace aplikace PowerPoint</vt:lpstr>
      <vt:lpstr>Prezentace aplikace PowerPoint</vt:lpstr>
      <vt:lpstr>RDA</vt:lpstr>
      <vt:lpstr>Zkontrolováno podle pravidel RDA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Kendeová Miroslava</cp:lastModifiedBy>
  <cp:revision>117</cp:revision>
  <cp:lastPrinted>2019-05-29T09:27:39Z</cp:lastPrinted>
  <dcterms:created xsi:type="dcterms:W3CDTF">2013-04-19T06:37:14Z</dcterms:created>
  <dcterms:modified xsi:type="dcterms:W3CDTF">2019-05-29T09:38:54Z</dcterms:modified>
</cp:coreProperties>
</file>