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5" r:id="rId4"/>
    <p:sldId id="274" r:id="rId5"/>
    <p:sldId id="257" r:id="rId6"/>
    <p:sldId id="276" r:id="rId7"/>
    <p:sldId id="278" r:id="rId8"/>
    <p:sldId id="279" r:id="rId9"/>
    <p:sldId id="280" r:id="rId10"/>
    <p:sldId id="281" r:id="rId11"/>
    <p:sldId id="270" r:id="rId12"/>
    <p:sldId id="277" r:id="rId13"/>
    <p:sldId id="267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7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98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0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77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11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31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1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48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37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7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85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0704-5B43-4018-8719-9DA766D8DDBA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948D-5E30-4A3A-9449-2FC8CA6284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17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leph.nkp.cz/F/YMTVY4STJ9QLF14PJ3REX5EVF1K7KR4G91DCIGRF6ACBY5U8IH-10076?func=find-b&amp;find_code=WKA&amp;x=0&amp;y=0&amp;request=ABA602&amp;adjacent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zdenka.manouskova@nkp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46735" y="1967257"/>
            <a:ext cx="9205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Sigla – identifikátor, který funguje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6735" y="4348014"/>
            <a:ext cx="480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12. výroční seminář SK ČR </a:t>
            </a:r>
          </a:p>
          <a:p>
            <a:r>
              <a:rPr lang="cs-CZ" sz="2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Městská knihovna v Praze 22. 11. 2019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46735" y="5449076"/>
            <a:ext cx="508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Jana Militká</a:t>
            </a:r>
            <a:endParaRPr lang="cs-CZ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8085168" y="5204541"/>
            <a:ext cx="2667278" cy="475367"/>
            <a:chOff x="9156702" y="4943833"/>
            <a:chExt cx="3342454" cy="595698"/>
          </a:xfrm>
        </p:grpSpPr>
        <p:grpSp>
          <p:nvGrpSpPr>
            <p:cNvPr id="11" name="Skupina 10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3" name="Obrázek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2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Existuje duplicita sigel?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6258" cy="435133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při vzniku CADR v roce 2015 – sloučení báze ADR a EMK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 6 knihoven duplicitní záznam – různé údaje v obou evidencích – odhaleno, sloučeno</a:t>
            </a:r>
          </a:p>
          <a:p>
            <a:pPr lvl="1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8 knihovnám přidělená chybná sigla – v EMK špatně uvedeno město nebo okres – odhaleno, „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přesiglováno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1"/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zdánlivě – např.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ABA602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0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Sigla – použití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CADR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SK ČR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MVS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VPK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knihovny.cz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korespondence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9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Sigly novým knihovnám přiděluje</a:t>
            </a:r>
          </a:p>
          <a:p>
            <a:pPr marL="0" indent="0">
              <a:buNone/>
            </a:pP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Mgr. Zdenka Manoušková </a:t>
            </a:r>
          </a:p>
          <a:p>
            <a:pPr marL="0" indent="0"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zdenka.manouskova@nkp.cz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tel.: 221 663 174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2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789" y="365125"/>
            <a:ext cx="10912011" cy="1325563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789" y="1541123"/>
            <a:ext cx="11507055" cy="4635839"/>
          </a:xfrm>
        </p:spPr>
        <p:txBody>
          <a:bodyPr/>
          <a:lstStyle/>
          <a:p>
            <a:r>
              <a:rPr lang="cs-CZ" sz="2400" dirty="0"/>
              <a:t>Co je sigla? </a:t>
            </a:r>
            <a:r>
              <a:rPr lang="cs-CZ" sz="2400" i="1" dirty="0"/>
              <a:t>Souborný katalog České republiky</a:t>
            </a:r>
            <a:r>
              <a:rPr lang="cs-CZ" sz="2400" dirty="0"/>
              <a:t> [online]. Praha: Národní knihovna [cit. </a:t>
            </a:r>
            <a:r>
              <a:rPr lang="cs-CZ" sz="2400" dirty="0" smtClean="0"/>
              <a:t>2019-11-05]. </a:t>
            </a:r>
            <a:r>
              <a:rPr lang="cs-CZ" sz="2400" dirty="0"/>
              <a:t>Dostupné z: https://www.caslin.cz/caslin/databaze-pro-vyhledavani/adresar/co-je-sigla</a:t>
            </a:r>
            <a:endParaRPr lang="cs-CZ" sz="2200" cap="all" dirty="0" smtClean="0"/>
          </a:p>
          <a:p>
            <a:r>
              <a:rPr lang="cs-CZ" sz="2200" cap="all" dirty="0" smtClean="0"/>
              <a:t>FLOREÁNOVÁ</a:t>
            </a:r>
            <a:r>
              <a:rPr lang="cs-CZ" sz="2200" dirty="0"/>
              <a:t>, </a:t>
            </a:r>
            <a:r>
              <a:rPr lang="cs-CZ" sz="2200" dirty="0" err="1"/>
              <a:t>Oĺga</a:t>
            </a:r>
            <a:r>
              <a:rPr lang="cs-CZ" sz="2200" dirty="0"/>
              <a:t>. </a:t>
            </a:r>
            <a:r>
              <a:rPr lang="cs-CZ" sz="2200" i="1" dirty="0"/>
              <a:t>Systém </a:t>
            </a:r>
            <a:r>
              <a:rPr lang="cs-CZ" sz="2200" i="1" dirty="0" err="1"/>
              <a:t>lokačných</a:t>
            </a:r>
            <a:r>
              <a:rPr lang="cs-CZ" sz="2200" i="1" dirty="0"/>
              <a:t> </a:t>
            </a:r>
            <a:r>
              <a:rPr lang="cs-CZ" sz="2200" i="1" dirty="0" err="1"/>
              <a:t>značiek</a:t>
            </a:r>
            <a:r>
              <a:rPr lang="cs-CZ" sz="2200" i="1" dirty="0"/>
              <a:t> v </a:t>
            </a:r>
            <a:r>
              <a:rPr lang="cs-CZ" sz="2200" i="1" dirty="0" err="1"/>
              <a:t>celoštátnej</a:t>
            </a:r>
            <a:r>
              <a:rPr lang="cs-CZ" sz="2200" i="1" dirty="0"/>
              <a:t> </a:t>
            </a:r>
            <a:r>
              <a:rPr lang="cs-CZ" sz="2200" i="1" dirty="0" err="1"/>
              <a:t>evidencii</a:t>
            </a:r>
            <a:r>
              <a:rPr lang="cs-CZ" sz="2200" i="1" dirty="0"/>
              <a:t> </a:t>
            </a:r>
            <a:r>
              <a:rPr lang="cs-CZ" sz="2200" i="1" dirty="0" err="1"/>
              <a:t>zahraničnej</a:t>
            </a:r>
            <a:r>
              <a:rPr lang="cs-CZ" sz="2200" i="1" dirty="0"/>
              <a:t> </a:t>
            </a:r>
            <a:r>
              <a:rPr lang="cs-CZ" sz="2200" i="1" dirty="0" err="1"/>
              <a:t>literatúry</a:t>
            </a:r>
            <a:r>
              <a:rPr lang="cs-CZ" sz="2200" dirty="0"/>
              <a:t>. Bratislava: </a:t>
            </a:r>
            <a:r>
              <a:rPr lang="cs-CZ" sz="2200" dirty="0" err="1"/>
              <a:t>Univerzitná</a:t>
            </a:r>
            <a:r>
              <a:rPr lang="cs-CZ" sz="2200" dirty="0"/>
              <a:t> </a:t>
            </a:r>
            <a:r>
              <a:rPr lang="cs-CZ" sz="2200" dirty="0" err="1"/>
              <a:t>knižnica</a:t>
            </a:r>
            <a:r>
              <a:rPr lang="cs-CZ" sz="2200" dirty="0"/>
              <a:t> v </a:t>
            </a:r>
            <a:r>
              <a:rPr lang="cs-CZ" sz="2200" dirty="0" err="1"/>
              <a:t>Bratislave</a:t>
            </a:r>
            <a:r>
              <a:rPr lang="cs-CZ" sz="2200" dirty="0"/>
              <a:t>, 1973. 79 s. Metodické materiály; č. 11/1973.</a:t>
            </a:r>
          </a:p>
          <a:p>
            <a:r>
              <a:rPr lang="cs-CZ" altLang="cs-CZ" sz="2200" dirty="0" smtClean="0">
                <a:cs typeface="Arial" panose="020B0604020202020204" pitchFamily="34" charset="0"/>
              </a:rPr>
              <a:t>KRČMAŘOVÁ</a:t>
            </a:r>
            <a:r>
              <a:rPr lang="cs-CZ" altLang="cs-CZ" sz="2200" dirty="0">
                <a:cs typeface="Arial" panose="020B0604020202020204" pitchFamily="34" charset="0"/>
              </a:rPr>
              <a:t>, Gabriela. Sigla. In: </a:t>
            </a:r>
            <a:r>
              <a:rPr lang="cs-CZ" altLang="cs-CZ" sz="2200" i="1" dirty="0">
                <a:cs typeface="Arial" panose="020B0604020202020204" pitchFamily="34" charset="0"/>
              </a:rPr>
              <a:t>KTD: Česká terminologická databáze knihovnictví a informační vědy (TDKIV)</a:t>
            </a:r>
            <a:r>
              <a:rPr lang="cs-CZ" altLang="cs-CZ" sz="2200" dirty="0">
                <a:cs typeface="Arial" panose="020B0604020202020204" pitchFamily="34" charset="0"/>
              </a:rPr>
              <a:t> [online]. Praha : Národní knihovna ČR, 2003- </a:t>
            </a:r>
            <a:r>
              <a:rPr lang="cs-CZ" altLang="cs-CZ" sz="2200" dirty="0"/>
              <a:t>[cit. 2019-11-05].</a:t>
            </a:r>
            <a:r>
              <a:rPr lang="cs-CZ" altLang="cs-CZ" sz="2200" dirty="0">
                <a:cs typeface="Arial" panose="020B0604020202020204" pitchFamily="34" charset="0"/>
              </a:rPr>
              <a:t> Dostupné z: </a:t>
            </a:r>
            <a:r>
              <a:rPr lang="cs-CZ" altLang="cs-CZ" sz="2200" dirty="0"/>
              <a:t>http://aleph.nkp.cz/F/?</a:t>
            </a:r>
            <a:r>
              <a:rPr lang="cs-CZ" altLang="cs-CZ" sz="2200" dirty="0" err="1"/>
              <a:t>func</a:t>
            </a:r>
            <a:r>
              <a:rPr lang="cs-CZ" altLang="cs-CZ" sz="2200" dirty="0"/>
              <a:t>=</a:t>
            </a:r>
            <a:r>
              <a:rPr lang="cs-CZ" altLang="cs-CZ" sz="2200" dirty="0" err="1"/>
              <a:t>direct&amp;doc_number</a:t>
            </a:r>
            <a:r>
              <a:rPr lang="cs-CZ" altLang="cs-CZ" sz="2200" dirty="0"/>
              <a:t>=000001492&amp;local_base=KTD. </a:t>
            </a:r>
            <a:endParaRPr lang="cs-CZ" altLang="cs-CZ" sz="2200" dirty="0" smtClean="0"/>
          </a:p>
          <a:p>
            <a:r>
              <a:rPr lang="cs-CZ" sz="2200" cap="all" dirty="0"/>
              <a:t>VODIČKOVÁ</a:t>
            </a:r>
            <a:r>
              <a:rPr lang="cs-CZ" sz="2200" dirty="0"/>
              <a:t>, Hana a </a:t>
            </a:r>
            <a:r>
              <a:rPr lang="cs-CZ" sz="2200" cap="all" dirty="0"/>
              <a:t>CEJPEK</a:t>
            </a:r>
            <a:r>
              <a:rPr lang="cs-CZ" sz="2200" dirty="0"/>
              <a:t>, Jiří. </a:t>
            </a:r>
            <a:r>
              <a:rPr lang="cs-CZ" sz="2200" i="1" dirty="0"/>
              <a:t>Terminologický slovník knihovnický a bibliografický</a:t>
            </a:r>
            <a:r>
              <a:rPr lang="cs-CZ" sz="2200" dirty="0"/>
              <a:t>. 1. vyd. Praha: SPN, 1965</a:t>
            </a:r>
            <a:r>
              <a:rPr lang="cs-CZ" sz="2200" dirty="0" smtClean="0"/>
              <a:t>.</a:t>
            </a:r>
          </a:p>
          <a:p>
            <a:r>
              <a:rPr lang="cs-CZ" sz="2200" i="1" dirty="0" err="1"/>
              <a:t>Zahraničné</a:t>
            </a:r>
            <a:r>
              <a:rPr lang="cs-CZ" sz="2200" i="1" dirty="0"/>
              <a:t> </a:t>
            </a:r>
            <a:r>
              <a:rPr lang="cs-CZ" sz="2200" i="1" dirty="0" err="1"/>
              <a:t>periodiká</a:t>
            </a:r>
            <a:r>
              <a:rPr lang="cs-CZ" sz="2200" i="1" dirty="0"/>
              <a:t> v ČSSR ..</a:t>
            </a:r>
            <a:r>
              <a:rPr lang="cs-CZ" sz="2200" dirty="0"/>
              <a:t>. Bratislava: </a:t>
            </a:r>
            <a:r>
              <a:rPr lang="cs-CZ" sz="2200" dirty="0" err="1"/>
              <a:t>Univerzitná</a:t>
            </a:r>
            <a:r>
              <a:rPr lang="cs-CZ" sz="2200" dirty="0"/>
              <a:t> </a:t>
            </a:r>
            <a:r>
              <a:rPr lang="cs-CZ" sz="2200" dirty="0" err="1"/>
              <a:t>knižnica</a:t>
            </a:r>
            <a:r>
              <a:rPr lang="cs-CZ" sz="2200" dirty="0"/>
              <a:t>, </a:t>
            </a:r>
            <a:r>
              <a:rPr lang="cs-CZ" sz="2200" dirty="0" smtClean="0"/>
              <a:t>1972-1982</a:t>
            </a:r>
            <a:endParaRPr lang="cs-CZ" sz="2200" dirty="0"/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  <a:p>
            <a:pPr marL="0" indent="0"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jana.militka@nkp.cz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9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23812" y="316427"/>
            <a:ext cx="10515600" cy="948474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Sigla – co to je?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922939" y="4973473"/>
            <a:ext cx="6167420" cy="1719548"/>
            <a:chOff x="5092528" y="5164801"/>
            <a:chExt cx="6167420" cy="1719548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528" y="5164801"/>
              <a:ext cx="5973604" cy="1334643"/>
            </a:xfrm>
            <a:prstGeom prst="rect">
              <a:avLst/>
            </a:prstGeom>
          </p:spPr>
        </p:pic>
        <p:sp>
          <p:nvSpPr>
            <p:cNvPr id="14" name="Obdélník 13"/>
            <p:cNvSpPr/>
            <p:nvPr/>
          </p:nvSpPr>
          <p:spPr>
            <a:xfrm>
              <a:off x="7509259" y="6515017"/>
              <a:ext cx="37506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cap="all" dirty="0"/>
                <a:t>VODIČKOVÁ</a:t>
              </a:r>
              <a:r>
                <a:rPr lang="cs-CZ" dirty="0"/>
                <a:t>, Hana a </a:t>
              </a:r>
              <a:r>
                <a:rPr lang="cs-CZ" cap="all" dirty="0"/>
                <a:t>CEJPEK</a:t>
              </a:r>
              <a:r>
                <a:rPr lang="cs-CZ" dirty="0"/>
                <a:t>, </a:t>
              </a:r>
              <a:r>
                <a:rPr lang="cs-CZ" dirty="0" smtClean="0"/>
                <a:t>Jiří, </a:t>
              </a:r>
              <a:r>
                <a:rPr lang="cs-CZ" dirty="0"/>
                <a:t>1965.</a:t>
              </a:r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22" name="Skupina 21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24" name="Obrázek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>
          <a:xfrm>
            <a:off x="823812" y="1341639"/>
            <a:ext cx="10329752" cy="3720075"/>
            <a:chOff x="818565" y="1411175"/>
            <a:chExt cx="10329752" cy="3720075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8565" y="1411175"/>
              <a:ext cx="10247567" cy="3374898"/>
            </a:xfrm>
            <a:prstGeom prst="rect">
              <a:avLst/>
            </a:prstGeom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7951877" y="4792696"/>
              <a:ext cx="3196440" cy="3385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KRČMAŘOVÁ, Gabriela., 2003- </a:t>
              </a: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effectLst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5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59325" y="316420"/>
            <a:ext cx="10515600" cy="100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Sigla / lokační značka – jak vypadá?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859325" y="1562348"/>
            <a:ext cx="5418185" cy="1828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písmenná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např. zkratka názvu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číselná</a:t>
            </a: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kombinovaná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59324" y="3924030"/>
            <a:ext cx="10277864" cy="889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vytvoření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systému jiné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 podstatě pro každou bibliografii </a:t>
            </a:r>
          </a:p>
        </p:txBody>
      </p:sp>
      <p:grpSp>
        <p:nvGrpSpPr>
          <p:cNvPr id="42" name="Skupina 41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43" name="Skupina 42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45" name="Obrázek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46" name="Obrázek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44" name="Obrázek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04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859325" y="1504617"/>
            <a:ext cx="10515600" cy="168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32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/>
          <a:srcRect t="4582" b="11354"/>
          <a:stretch/>
        </p:blipFill>
        <p:spPr>
          <a:xfrm>
            <a:off x="1433871" y="2581835"/>
            <a:ext cx="8378754" cy="409636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859325" y="1326359"/>
            <a:ext cx="1111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 CEZL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(dána vyhláškou z roku 1965)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ve které má původ SK ČR,  byly zpočátku knihovny označovány různě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859325" y="349321"/>
            <a:ext cx="10565538" cy="97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Vznik současného systému lokačních značek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Skupina 22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24" name="Skupina 23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26" name="Obrázek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27" name="Obrázek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80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859325" y="316420"/>
            <a:ext cx="10515600" cy="100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Vznik současného systému lokačních značek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859325" y="1593170"/>
            <a:ext cx="10678554" cy="337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Univerzitná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knižnica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 Bratislavě – projekt na vytvoření systému lokačních značek (1967)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zkratky názvů institucí, forma zkráceného názvu a geografických údajů přestaly vyhovovat</a:t>
            </a:r>
          </a:p>
          <a:p>
            <a:pPr lvl="1"/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různých způsobů označování lokace dokumentů v našich i zahraničních publikacích</a:t>
            </a:r>
          </a:p>
          <a:p>
            <a:pPr marL="457200" lvl="1" indent="0">
              <a:buNone/>
            </a:pPr>
            <a:endParaRPr lang="cs-CZ" sz="2800" dirty="0" smtClean="0"/>
          </a:p>
        </p:txBody>
      </p: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14" name="Skupina 13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16" name="Obrázek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6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06" y="2219147"/>
            <a:ext cx="4055335" cy="3731356"/>
          </a:xfrm>
          <a:prstGeom prst="rect">
            <a:avLst/>
          </a:prstGeom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859325" y="316420"/>
            <a:ext cx="10515600" cy="100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Vznik současného systému lokačních značek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53047" y="1326359"/>
            <a:ext cx="10812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poprvé použit v r. 1972 při vydání trojsvazkové bibliografie „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Zahraničné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periodika v ČSSR“</a:t>
            </a:r>
          </a:p>
        </p:txBody>
      </p: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22" name="Skupina 21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24" name="Obrázek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  <p:pic>
        <p:nvPicPr>
          <p:cNvPr id="26" name="Obráze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665" y="2498578"/>
            <a:ext cx="2590727" cy="40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>
          <a:xfrm>
            <a:off x="859325" y="316420"/>
            <a:ext cx="10515600" cy="100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Současný systém sigel v ČR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59325" y="1326359"/>
            <a:ext cx="1081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znaků (3 písmena, 3 číslice, bez mezery)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22" name="Skupina 21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24" name="Obrázek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25" name="Obrázek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  <p:grpSp>
        <p:nvGrpSpPr>
          <p:cNvPr id="5" name="Skupina 4"/>
          <p:cNvGrpSpPr/>
          <p:nvPr/>
        </p:nvGrpSpPr>
        <p:grpSpPr>
          <a:xfrm>
            <a:off x="-101257" y="2536351"/>
            <a:ext cx="11114768" cy="1102775"/>
            <a:chOff x="859325" y="2628685"/>
            <a:chExt cx="10812118" cy="923330"/>
          </a:xfrm>
        </p:grpSpPr>
        <p:sp>
          <p:nvSpPr>
            <p:cNvPr id="10" name="TextovéPole 9"/>
            <p:cNvSpPr txBox="1"/>
            <p:nvPr/>
          </p:nvSpPr>
          <p:spPr>
            <a:xfrm>
              <a:off x="859325" y="2628685"/>
              <a:ext cx="10812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ABE311</a:t>
              </a:r>
              <a:endParaRPr lang="cs-CZ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ál 1"/>
            <p:cNvSpPr/>
            <p:nvPr/>
          </p:nvSpPr>
          <p:spPr>
            <a:xfrm>
              <a:off x="4902180" y="2628686"/>
              <a:ext cx="1097929" cy="76944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Ovál 2"/>
            <p:cNvSpPr/>
            <p:nvPr/>
          </p:nvSpPr>
          <p:spPr>
            <a:xfrm>
              <a:off x="6000109" y="2628685"/>
              <a:ext cx="391456" cy="769441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vál 3"/>
            <p:cNvSpPr/>
            <p:nvPr/>
          </p:nvSpPr>
          <p:spPr>
            <a:xfrm>
              <a:off x="6391565" y="2628685"/>
              <a:ext cx="1197087" cy="76944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480292" y="4535405"/>
            <a:ext cx="3398981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geografický znak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09218" y="4556730"/>
            <a:ext cx="2493818" cy="584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typ knihovny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54982" y="4535405"/>
            <a:ext cx="5019110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identifikační číslo knihovny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3001818" y="3371273"/>
            <a:ext cx="1207400" cy="11641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384633" y="3515862"/>
            <a:ext cx="0" cy="9581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617687" y="3371273"/>
            <a:ext cx="1815113" cy="110277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00027"/>
            <a:ext cx="10536725" cy="4676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GEOGRAFICKÝ ZNAK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odvozený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 běžně užívaných zkratek bývalých okresních měst (např. SPZ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IDENTIFIKAČNÍ ČÍSLO KNIHOVNY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 001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do 499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– knihovny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se sídlem v okresním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městě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 500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do 999 – knihovny se sídlem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ostatních místech okresu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59325" y="316420"/>
            <a:ext cx="10515600" cy="100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Současný systém sigel v ČR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8" name="Obrázek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3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9325" y="1458930"/>
            <a:ext cx="11151164" cy="5167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 KNIHOVNY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 – ústřední knihovny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B – knihovny ústavu Akademie věd ČR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 – knihovny ostatních ústavů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 – vysokoškolské knihovny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E, H – knihovny státní správy, veřejných institucí, kulturních, zájmových a společenských institucí, lékařské knihovny zdravotnických zařízení a církevní knihovny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 – knihovny podniků, závodů, projektových organizací a firem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G – veřejné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školní knihovny</a:t>
            </a:r>
            <a:endParaRPr lang="cs-CZ" sz="3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59325" y="316420"/>
            <a:ext cx="10515600" cy="100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Současný systém sigel v ČR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9985331" y="6349792"/>
            <a:ext cx="1988762" cy="354441"/>
            <a:chOff x="9156702" y="4943833"/>
            <a:chExt cx="3342454" cy="595698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9156702" y="4946602"/>
              <a:ext cx="3342454" cy="584906"/>
              <a:chOff x="9177174" y="5627298"/>
              <a:chExt cx="3949375" cy="691114"/>
            </a:xfrm>
          </p:grpSpPr>
          <p:pic>
            <p:nvPicPr>
              <p:cNvPr id="8" name="Obrázek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7174" y="5627298"/>
                <a:ext cx="971994" cy="678328"/>
              </a:xfrm>
              <a:prstGeom prst="rect">
                <a:avLst/>
              </a:prstGeom>
            </p:spPr>
          </p:pic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6285" y="5644198"/>
                <a:ext cx="1300264" cy="674214"/>
              </a:xfrm>
              <a:prstGeom prst="rect">
                <a:avLst/>
              </a:prstGeom>
            </p:spPr>
          </p:pic>
        </p:grp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8795" y="4943833"/>
              <a:ext cx="1100446" cy="595698"/>
            </a:xfrm>
            <a:prstGeom prst="rect">
              <a:avLst/>
            </a:prstGeom>
          </p:spPr>
        </p:pic>
      </p:grpSp>
      <p:sp>
        <p:nvSpPr>
          <p:cNvPr id="13" name="Zaoblený obdélník 12"/>
          <p:cNvSpPr/>
          <p:nvPr/>
        </p:nvSpPr>
        <p:spPr>
          <a:xfrm>
            <a:off x="1150706" y="4109664"/>
            <a:ext cx="945222" cy="534255"/>
          </a:xfrm>
          <a:prstGeom prst="round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412</Words>
  <Application>Microsoft Office PowerPoint</Application>
  <PresentationFormat>Širokoúhlá obrazovka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Sigla – co to je?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Existuje duplicita sigel?</vt:lpstr>
      <vt:lpstr>Sigla – použití</vt:lpstr>
      <vt:lpstr>Prezentace aplikace PowerPoint</vt:lpstr>
      <vt:lpstr>Zdroje: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Militká Jana</dc:creator>
  <cp:lastModifiedBy>Militká Jana</cp:lastModifiedBy>
  <cp:revision>48</cp:revision>
  <dcterms:created xsi:type="dcterms:W3CDTF">2019-11-06T17:51:24Z</dcterms:created>
  <dcterms:modified xsi:type="dcterms:W3CDTF">2019-11-18T13:48:08Z</dcterms:modified>
</cp:coreProperties>
</file>