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Alfa Slab One"/>
      <p:regular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BA24A1F-49D8-4F96-A6F7-F1CB7166101D}">
  <a:tblStyle styleId="{7BA24A1F-49D8-4F96-A6F7-F1CB716610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faSlabOne-regular.fntdata"/><Relationship Id="rId11" Type="http://schemas.openxmlformats.org/officeDocument/2006/relationships/slide" Target="slides/slide5.xml"/><Relationship Id="rId22" Type="http://schemas.openxmlformats.org/officeDocument/2006/relationships/font" Target="fonts/OpenSans-bold.fntdata"/><Relationship Id="rId10" Type="http://schemas.openxmlformats.org/officeDocument/2006/relationships/slide" Target="slides/slide4.xml"/><Relationship Id="rId21" Type="http://schemas.openxmlformats.org/officeDocument/2006/relationships/font" Target="fonts/OpenSans-regular.fntdata"/><Relationship Id="rId13" Type="http://schemas.openxmlformats.org/officeDocument/2006/relationships/slide" Target="slides/slide7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ProximaNova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0b9f2fe9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0b9f2fe9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0b9f2fe9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0b9f2fe9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b0d04a0e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b0d04a0e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b9f2fe9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0b9f2fe9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0c14a03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0c14a03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0b9f2fe9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0b9f2fe9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0b9f2fe9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0b9f2fe9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b0d04a0e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b0d04a0e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pk.nkp.cz/docs/koncepce/koncepce-narodniho-systemu-analyticke-bibliografi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leph.nkp.cz/F/?func=direct&amp;doc_number=001745062&amp;local_base=ANL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ites.google.com/view/anl-bib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letos a </a:t>
            </a:r>
            <a:br>
              <a:rPr lang="cs"/>
            </a:br>
            <a:r>
              <a:rPr lang="cs"/>
              <a:t>v příštím roce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Petra Šťastná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s"/>
              <a:t>Národní knihovna ČR</a:t>
            </a:r>
            <a:endParaRPr i="1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800" y="734518"/>
            <a:ext cx="1704875" cy="9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633075" y="4364175"/>
            <a:ext cx="79317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roxima Nova"/>
                <a:ea typeface="Proxima Nova"/>
                <a:cs typeface="Proxima Nova"/>
                <a:sym typeface="Proxima Nova"/>
              </a:rPr>
              <a:t>12. výroční seminář Souborného katalogu ČR, Praha, listopad 2019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ANL v roce 2019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báze ANL technicky i obsahově spravována v NK ČR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pokračování excerpce s podporou programu VISK9/1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zapojeno 15 knihoven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závazek cca 19 200 záznamů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přispěvatelé z dalších knihoven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6" name="Google Shape;66;p14"/>
          <p:cNvGraphicFramePr/>
          <p:nvPr/>
        </p:nvGraphicFramePr>
        <p:xfrm>
          <a:off x="866000" y="2807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{7BA24A1F-49D8-4F96-A6F7-F1CB7166101D}</a:tableStyleId>
              </a:tblPr>
              <a:tblGrid>
                <a:gridCol w="987650"/>
                <a:gridCol w="987650"/>
                <a:gridCol w="987650"/>
                <a:gridCol w="97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ABA003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ABA013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ABE304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BOA001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ABA009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ABB001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ABE310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BOD010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ABA012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ABD027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ABE323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Pár čísel ...</a:t>
            </a:r>
            <a:endParaRPr/>
          </a:p>
        </p:txBody>
      </p:sp>
      <p:graphicFrame>
        <p:nvGraphicFramePr>
          <p:cNvPr id="72" name="Google Shape;72;p15"/>
          <p:cNvGraphicFramePr/>
          <p:nvPr/>
        </p:nvGraphicFramePr>
        <p:xfrm>
          <a:off x="952500" y="141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{7BA24A1F-49D8-4F96-A6F7-F1CB7166101D}</a:tableStyleId>
              </a:tblPr>
              <a:tblGrid>
                <a:gridCol w="3337075"/>
                <a:gridCol w="972175"/>
                <a:gridCol w="1179125"/>
                <a:gridCol w="17506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2017</a:t>
                      </a:r>
                      <a:endParaRPr b="1"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2018</a:t>
                      </a:r>
                      <a:endParaRPr b="1"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2019 (do října)</a:t>
                      </a:r>
                      <a:endParaRPr b="1"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počet přispívajících knihoven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24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25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24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počet titulů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606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546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268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počet záznamů za rok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50 933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63 878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35 857 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celkový počet záznamů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1 774 009</a:t>
                      </a:r>
                      <a:endParaRPr sz="18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50" y="541950"/>
            <a:ext cx="8242801" cy="39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Plné texty</a:t>
            </a:r>
            <a:endParaRPr/>
          </a:p>
        </p:txBody>
      </p:sp>
      <p:graphicFrame>
        <p:nvGraphicFramePr>
          <p:cNvPr id="83" name="Google Shape;83;p17"/>
          <p:cNvGraphicFramePr/>
          <p:nvPr/>
        </p:nvGraphicFramePr>
        <p:xfrm>
          <a:off x="952500" y="129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{7BA24A1F-49D8-4F96-A6F7-F1CB7166101D}</a:tableStyleId>
              </a:tblPr>
              <a:tblGrid>
                <a:gridCol w="5683625"/>
                <a:gridCol w="1555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8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Typ odkazu</a:t>
                      </a:r>
                      <a:endParaRPr b="1" sz="18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8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Počet</a:t>
                      </a:r>
                      <a:endParaRPr b="1" sz="18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Plný text</a:t>
                      </a:r>
                      <a:endParaRPr sz="18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456 441</a:t>
                      </a:r>
                      <a:endParaRPr sz="18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Digitalizovaný dokument</a:t>
                      </a:r>
                      <a:endParaRPr sz="18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74 158</a:t>
                      </a:r>
                      <a:endParaRPr sz="18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Plný text - pro registrované uživatele NK ČR</a:t>
                      </a:r>
                      <a:endParaRPr sz="18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14 579</a:t>
                      </a:r>
                      <a:endParaRPr sz="18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" sz="18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celkem záznamů s odkazem na plný text</a:t>
                      </a:r>
                      <a:endParaRPr i="1" sz="18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" sz="18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538 169*  </a:t>
                      </a:r>
                      <a:endParaRPr i="1" sz="18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4" name="Google Shape;84;p17"/>
          <p:cNvSpPr txBox="1"/>
          <p:nvPr/>
        </p:nvSpPr>
        <p:spPr>
          <a:xfrm>
            <a:off x="897900" y="3722350"/>
            <a:ext cx="73482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roxima Nova"/>
                <a:ea typeface="Proxima Nova"/>
                <a:cs typeface="Proxima Nova"/>
                <a:sym typeface="Proxima Nova"/>
              </a:rPr>
              <a:t>*  </a:t>
            </a:r>
            <a:r>
              <a:rPr lang="cs">
                <a:latin typeface="Proxima Nova"/>
                <a:ea typeface="Proxima Nova"/>
                <a:cs typeface="Proxima Nova"/>
                <a:sym typeface="Proxima Nova"/>
              </a:rPr>
              <a:t>Některé</a:t>
            </a:r>
            <a:r>
              <a:rPr lang="cs">
                <a:latin typeface="Proxima Nova"/>
                <a:ea typeface="Proxima Nova"/>
                <a:cs typeface="Proxima Nova"/>
                <a:sym typeface="Proxima Nova"/>
              </a:rPr>
              <a:t> záznamy mají kombinované typy odkazů.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Metodika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seminář k metodice analytického popisu (listopad 2019)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problémové okruhy v záznamech v ANL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využívání souboru jmenných autorit a jeho obohacování v součinnosti s lokálními supervizory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využívání souboru věcných autorit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škála polí věcného popisu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zásady pro vyplňování polí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obohacování souboru věcných autorit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návrh doporučení pro zápis recenzí pro bázi ANL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ANL v roce 2020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nadále správa báze ANL v NK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technická správa báze ANL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koordinace excerpční základny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nadále pokračování VISK 9/1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kooperativní doplňování záznamů do báze ANL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realizace </a:t>
            </a:r>
            <a:r>
              <a:rPr lang="cs" u="sng">
                <a:solidFill>
                  <a:schemeClr val="accent5"/>
                </a:solidFill>
                <a:hlinkClick r:id="rId3"/>
              </a:rPr>
              <a:t>Koncepce národního systému analytické bibliografie</a:t>
            </a:r>
            <a:r>
              <a:rPr lang="cs"/>
              <a:t> - vznik pracoviště analytické bibliografie v NK ČR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koordinační a metodická činnost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vlastní excerpce</a:t>
            </a:r>
            <a:endParaRPr/>
          </a:p>
          <a:p>
            <a:pPr indent="0" lvl="0" marL="91440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… se posouvá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Identifikátory v ANL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377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ISSN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zdrojového dokumentu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propojení na záznam časopisu </a:t>
            </a:r>
            <a:br>
              <a:rPr lang="cs"/>
            </a:br>
            <a:r>
              <a:rPr lang="cs"/>
              <a:t>v Souborném katalogu ČR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ISBN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zdrojového dokumentu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propojení na záznam dokumentu </a:t>
            </a:r>
            <a:br>
              <a:rPr lang="cs"/>
            </a:br>
            <a:r>
              <a:rPr lang="cs"/>
              <a:t>v Souborném katalogu ČR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DOI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jednoznačný identifikátor digitálních objektů (např. vědeckých článků)</a:t>
            </a:r>
            <a:endParaRPr/>
          </a:p>
        </p:txBody>
      </p:sp>
      <p:pic>
        <p:nvPicPr>
          <p:cNvPr id="103" name="Google Shape;103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725" y="320850"/>
            <a:ext cx="4275875" cy="19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8250" y="1570224"/>
            <a:ext cx="4068466" cy="2003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6">
            <a:alphaModFix/>
          </a:blip>
          <a:srcRect b="57583" l="0" r="0" t="0"/>
          <a:stretch/>
        </p:blipFill>
        <p:spPr>
          <a:xfrm>
            <a:off x="3385700" y="3734725"/>
            <a:ext cx="2956923" cy="11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5200" y="3186264"/>
            <a:ext cx="2956924" cy="17882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07" name="Google Shape;107;p20"/>
          <p:cNvCxnSpPr/>
          <p:nvPr/>
        </p:nvCxnSpPr>
        <p:spPr>
          <a:xfrm flipH="1" rot="10800000">
            <a:off x="6286500" y="521500"/>
            <a:ext cx="2195700" cy="581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20"/>
          <p:cNvCxnSpPr/>
          <p:nvPr/>
        </p:nvCxnSpPr>
        <p:spPr>
          <a:xfrm flipH="1">
            <a:off x="5083300" y="651700"/>
            <a:ext cx="3569400" cy="16644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20"/>
          <p:cNvCxnSpPr/>
          <p:nvPr/>
        </p:nvCxnSpPr>
        <p:spPr>
          <a:xfrm flipH="1" rot="10800000">
            <a:off x="4541925" y="4632275"/>
            <a:ext cx="2316000" cy="2004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Více na ...</a:t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503500" y="1214300"/>
            <a:ext cx="7769700" cy="7602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https://sites.google.com/view/anl-bib</a:t>
            </a:r>
            <a:r>
              <a:rPr lang="cs" sz="3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513400" y="3109800"/>
            <a:ext cx="77697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Děkuji za pozornost.</a:t>
            </a:r>
            <a:endParaRPr sz="30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640475" y="3941375"/>
            <a:ext cx="76326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Proxima Nova"/>
                <a:ea typeface="Proxima Nova"/>
                <a:cs typeface="Proxima Nova"/>
                <a:sym typeface="Proxima Nova"/>
              </a:rPr>
              <a:t>petra.stastna@nkp.cz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