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y="5143500" cx="9144000"/>
  <p:notesSz cx="6858000" cy="9144000"/>
  <p:embeddedFontLst>
    <p:embeddedFont>
      <p:font typeface="Proxima Nova"/>
      <p:regular r:id="rId16"/>
      <p:bold r:id="rId17"/>
      <p:italic r:id="rId18"/>
      <p:boldItalic r:id="rId19"/>
    </p:embeddedFont>
    <p:embeddedFont>
      <p:font typeface="Alfa Slab One"/>
      <p:regular r:id="rId20"/>
    </p:embeddedFont>
    <p:embeddedFont>
      <p:font typeface="Open Sans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7BA24A1F-49D8-4F96-A6F7-F1CB7166101D}">
  <a:tblStyle styleId="{7BA24A1F-49D8-4F96-A6F7-F1CB7166101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AlfaSlabOne-regular.fntdata"/><Relationship Id="rId11" Type="http://schemas.openxmlformats.org/officeDocument/2006/relationships/slide" Target="slides/slide5.xml"/><Relationship Id="rId22" Type="http://schemas.openxmlformats.org/officeDocument/2006/relationships/font" Target="fonts/OpenSans-bold.fntdata"/><Relationship Id="rId10" Type="http://schemas.openxmlformats.org/officeDocument/2006/relationships/slide" Target="slides/slide4.xml"/><Relationship Id="rId21" Type="http://schemas.openxmlformats.org/officeDocument/2006/relationships/font" Target="fonts/OpenSans-regular.fntdata"/><Relationship Id="rId13" Type="http://schemas.openxmlformats.org/officeDocument/2006/relationships/slide" Target="slides/slide7.xml"/><Relationship Id="rId24" Type="http://schemas.openxmlformats.org/officeDocument/2006/relationships/font" Target="fonts/OpenSans-boldItalic.fntdata"/><Relationship Id="rId12" Type="http://schemas.openxmlformats.org/officeDocument/2006/relationships/slide" Target="slides/slide6.xml"/><Relationship Id="rId23" Type="http://schemas.openxmlformats.org/officeDocument/2006/relationships/font" Target="fonts/OpenSans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font" Target="fonts/ProximaNova-bold.fntdata"/><Relationship Id="rId16" Type="http://schemas.openxmlformats.org/officeDocument/2006/relationships/font" Target="fonts/ProximaNova-regular.fntdata"/><Relationship Id="rId5" Type="http://schemas.openxmlformats.org/officeDocument/2006/relationships/slideMaster" Target="slideMasters/slideMaster1.xml"/><Relationship Id="rId19" Type="http://schemas.openxmlformats.org/officeDocument/2006/relationships/font" Target="fonts/ProximaNova-boldItalic.fntdata"/><Relationship Id="rId6" Type="http://schemas.openxmlformats.org/officeDocument/2006/relationships/notesMaster" Target="notesMasters/notesMaster1.xml"/><Relationship Id="rId18" Type="http://schemas.openxmlformats.org/officeDocument/2006/relationships/font" Target="fonts/ProximaNova-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70b9f2fe9e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70b9f2fe9e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70b9f2fe9e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70b9f2fe9e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6b0d04a0e5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6b0d04a0e5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70b9f2fe9e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70b9f2fe9e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70c14a038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70c14a038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70b9f2fe9e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70b9f2fe9e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70b9f2fe9e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70b9f2fe9e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6b0d04a0e5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6b0d04a0e5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4278300" y="2751163"/>
            <a:ext cx="587400" cy="0"/>
          </a:xfrm>
          <a:prstGeom prst="straightConnector1">
            <a:avLst/>
          </a:prstGeom>
          <a:noFill/>
          <a:ln cap="flat" cmpd="sng" w="762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0" y="595975"/>
            <a:ext cx="8520600" cy="195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3165823"/>
            <a:ext cx="8520600" cy="73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/>
          <p:nvPr>
            <p:ph hasCustomPrompt="1" type="title"/>
          </p:nvPr>
        </p:nvSpPr>
        <p:spPr>
          <a:xfrm>
            <a:off x="311700" y="1167925"/>
            <a:ext cx="8520600" cy="1980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/>
          <p:nvPr>
            <p:ph idx="1" type="body"/>
          </p:nvPr>
        </p:nvSpPr>
        <p:spPr>
          <a:xfrm>
            <a:off x="311700" y="3224250"/>
            <a:ext cx="85206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9" name="Google Shape;4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bg>
      <p:bgPr>
        <a:solidFill>
          <a:schemeClr val="dk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311700" y="2480550"/>
            <a:ext cx="8114400" cy="2445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311700" y="6318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311700" y="1490875"/>
            <a:ext cx="2808000" cy="307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accent3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490250" y="526350"/>
            <a:ext cx="5683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10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" name="Google Shape;39;p9"/>
          <p:cNvSpPr txBox="1"/>
          <p:nvPr>
            <p:ph type="title"/>
          </p:nvPr>
        </p:nvSpPr>
        <p:spPr>
          <a:xfrm>
            <a:off x="265500" y="1375599"/>
            <a:ext cx="4045200" cy="1551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0" name="Google Shape;40;p9"/>
          <p:cNvSpPr txBox="1"/>
          <p:nvPr>
            <p:ph idx="1" type="subTitle"/>
          </p:nvPr>
        </p:nvSpPr>
        <p:spPr>
          <a:xfrm>
            <a:off x="265500" y="2981125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41" name="Google Shape;41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2" name="Google Shape;42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idx="1" type="body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lfa Slab One"/>
              <a:buNone/>
              <a:defRPr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</a:lstStyle>
          <a:p/>
        </p:txBody>
      </p:sp>
      <p:sp>
        <p:nvSpPr>
          <p:cNvPr id="45" name="Google Shape;45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gameday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roxima Nova"/>
              <a:buChar char="●"/>
              <a:defRPr sz="18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○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■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●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○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■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●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○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Proxima Nova"/>
              <a:buChar char="■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ipk.nkp.cz/docs/koncepce/koncepce-narodniho-systemu-analyticke-bibliografie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aleph.nkp.cz/F/?func=direct&amp;doc_number=001745062&amp;local_base=ANL" TargetMode="External"/><Relationship Id="rId4" Type="http://schemas.openxmlformats.org/officeDocument/2006/relationships/image" Target="../media/image6.png"/><Relationship Id="rId5" Type="http://schemas.openxmlformats.org/officeDocument/2006/relationships/image" Target="../media/image2.png"/><Relationship Id="rId6" Type="http://schemas.openxmlformats.org/officeDocument/2006/relationships/image" Target="../media/image3.png"/><Relationship Id="rId7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sites.google.com/view/anl-bib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/>
          <p:nvPr>
            <p:ph type="ctrTitle"/>
          </p:nvPr>
        </p:nvSpPr>
        <p:spPr>
          <a:xfrm>
            <a:off x="311700" y="595975"/>
            <a:ext cx="8520600" cy="195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     letos a </a:t>
            </a:r>
            <a:br>
              <a:rPr lang="cs"/>
            </a:br>
            <a:r>
              <a:rPr lang="cs"/>
              <a:t>v příštím roce</a:t>
            </a:r>
            <a:endParaRPr/>
          </a:p>
        </p:txBody>
      </p:sp>
      <p:sp>
        <p:nvSpPr>
          <p:cNvPr id="57" name="Google Shape;57;p13"/>
          <p:cNvSpPr txBox="1"/>
          <p:nvPr>
            <p:ph idx="1" type="subTitle"/>
          </p:nvPr>
        </p:nvSpPr>
        <p:spPr>
          <a:xfrm>
            <a:off x="311700" y="3165823"/>
            <a:ext cx="8520600" cy="73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Petra Šťastná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cs"/>
              <a:t>Národní knihovna ČR</a:t>
            </a:r>
            <a:endParaRPr i="1"/>
          </a:p>
        </p:txBody>
      </p:sp>
      <p:pic>
        <p:nvPicPr>
          <p:cNvPr id="58" name="Google Shape;5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12800" y="734518"/>
            <a:ext cx="1704875" cy="90410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3"/>
          <p:cNvSpPr txBox="1"/>
          <p:nvPr/>
        </p:nvSpPr>
        <p:spPr>
          <a:xfrm>
            <a:off x="633075" y="4364175"/>
            <a:ext cx="7931700" cy="53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latin typeface="Proxima Nova"/>
                <a:ea typeface="Proxima Nova"/>
                <a:cs typeface="Proxima Nova"/>
                <a:sym typeface="Proxima Nova"/>
              </a:rPr>
              <a:t>12. výroční seminář Souborného katalogu ČR, Praha, listopad 2019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ANL v roce 2019</a:t>
            </a:r>
            <a:endParaRPr/>
          </a:p>
        </p:txBody>
      </p:sp>
      <p:sp>
        <p:nvSpPr>
          <p:cNvPr id="65" name="Google Shape;65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báze ANL technicky i obsahově spravována v NK ČR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pokračování excerpce s podporou programu VISK9/1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cs"/>
              <a:t>zapojeno 15 knihoven 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cs"/>
              <a:t>závazek cca 19 200 záznamů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přispěvatelé z dalších knihoven</a:t>
            </a:r>
            <a:endParaRPr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914400" rtl="0" algn="r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66" name="Google Shape;66;p14"/>
          <p:cNvGraphicFramePr/>
          <p:nvPr/>
        </p:nvGraphicFramePr>
        <p:xfrm>
          <a:off x="866000" y="28079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{7BA24A1F-49D8-4F96-A6F7-F1CB7166101D}</a:tableStyleId>
              </a:tblPr>
              <a:tblGrid>
                <a:gridCol w="987650"/>
                <a:gridCol w="987650"/>
                <a:gridCol w="987650"/>
                <a:gridCol w="97322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ABA003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ABA013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ABE304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BOA001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ABA009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ABB001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ABE310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BOD010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ABA012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ABD027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ABE323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Pár čísel ...</a:t>
            </a:r>
            <a:endParaRPr/>
          </a:p>
        </p:txBody>
      </p:sp>
      <p:graphicFrame>
        <p:nvGraphicFramePr>
          <p:cNvPr id="72" name="Google Shape;72;p15"/>
          <p:cNvGraphicFramePr/>
          <p:nvPr/>
        </p:nvGraphicFramePr>
        <p:xfrm>
          <a:off x="952500" y="1415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{7BA24A1F-49D8-4F96-A6F7-F1CB7166101D}</a:tableStyleId>
              </a:tblPr>
              <a:tblGrid>
                <a:gridCol w="3337075"/>
                <a:gridCol w="972175"/>
                <a:gridCol w="1179125"/>
                <a:gridCol w="175062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434343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cs" sz="1800">
                          <a:solidFill>
                            <a:srgbClr val="434343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2017</a:t>
                      </a:r>
                      <a:endParaRPr b="1" sz="1800">
                        <a:solidFill>
                          <a:srgbClr val="434343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cs" sz="1800">
                          <a:solidFill>
                            <a:srgbClr val="434343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2018</a:t>
                      </a:r>
                      <a:endParaRPr b="1" sz="1800">
                        <a:solidFill>
                          <a:srgbClr val="434343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cs" sz="1800">
                          <a:solidFill>
                            <a:srgbClr val="434343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2019 (do října)</a:t>
                      </a:r>
                      <a:endParaRPr b="1" sz="1800">
                        <a:solidFill>
                          <a:srgbClr val="434343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>
                          <a:solidFill>
                            <a:srgbClr val="434343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počet přispívajících knihoven</a:t>
                      </a:r>
                      <a:endParaRPr sz="1800">
                        <a:solidFill>
                          <a:srgbClr val="434343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>
                          <a:solidFill>
                            <a:srgbClr val="434343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24</a:t>
                      </a:r>
                      <a:endParaRPr sz="1800">
                        <a:solidFill>
                          <a:srgbClr val="434343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>
                          <a:solidFill>
                            <a:srgbClr val="434343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25</a:t>
                      </a:r>
                      <a:endParaRPr sz="1800">
                        <a:solidFill>
                          <a:srgbClr val="434343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>
                          <a:solidFill>
                            <a:srgbClr val="434343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24</a:t>
                      </a:r>
                      <a:endParaRPr sz="1800">
                        <a:solidFill>
                          <a:srgbClr val="434343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>
                          <a:solidFill>
                            <a:srgbClr val="434343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počet titulů</a:t>
                      </a:r>
                      <a:endParaRPr sz="1800">
                        <a:solidFill>
                          <a:srgbClr val="434343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>
                          <a:solidFill>
                            <a:srgbClr val="434343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606</a:t>
                      </a:r>
                      <a:endParaRPr sz="1800">
                        <a:solidFill>
                          <a:srgbClr val="434343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>
                          <a:solidFill>
                            <a:srgbClr val="434343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546</a:t>
                      </a:r>
                      <a:endParaRPr sz="1800">
                        <a:solidFill>
                          <a:srgbClr val="434343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>
                          <a:solidFill>
                            <a:srgbClr val="434343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268</a:t>
                      </a:r>
                      <a:endParaRPr sz="1800">
                        <a:solidFill>
                          <a:srgbClr val="434343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>
                          <a:solidFill>
                            <a:srgbClr val="434343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počet záznamů za rok</a:t>
                      </a:r>
                      <a:endParaRPr sz="1800">
                        <a:solidFill>
                          <a:srgbClr val="434343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>
                          <a:solidFill>
                            <a:srgbClr val="434343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50 933</a:t>
                      </a:r>
                      <a:endParaRPr sz="1800">
                        <a:solidFill>
                          <a:srgbClr val="434343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>
                          <a:solidFill>
                            <a:srgbClr val="434343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63 878</a:t>
                      </a:r>
                      <a:endParaRPr sz="1800">
                        <a:solidFill>
                          <a:srgbClr val="434343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>
                          <a:solidFill>
                            <a:srgbClr val="434343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35 857 </a:t>
                      </a:r>
                      <a:endParaRPr sz="1800">
                        <a:solidFill>
                          <a:srgbClr val="434343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>
                          <a:solidFill>
                            <a:srgbClr val="434343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celkový počet záznamů</a:t>
                      </a:r>
                      <a:endParaRPr sz="1800">
                        <a:solidFill>
                          <a:srgbClr val="434343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T="91425" marB="91425" marR="91425" marL="91425"/>
                </a:tc>
                <a:tc gridSpan="3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>
                          <a:solidFill>
                            <a:srgbClr val="434343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1 774 009</a:t>
                      </a:r>
                      <a:endParaRPr sz="1800">
                        <a:solidFill>
                          <a:srgbClr val="434343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T="91425" marB="91425" marR="91425" marL="91425" anchor="ctr"/>
                </a:tc>
                <a:tc hMerge="1"/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6050" y="541950"/>
            <a:ext cx="8242801" cy="3940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Plné texty</a:t>
            </a:r>
            <a:endParaRPr/>
          </a:p>
        </p:txBody>
      </p:sp>
      <p:graphicFrame>
        <p:nvGraphicFramePr>
          <p:cNvPr id="83" name="Google Shape;83;p17"/>
          <p:cNvGraphicFramePr/>
          <p:nvPr/>
        </p:nvGraphicFramePr>
        <p:xfrm>
          <a:off x="952500" y="12940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{7BA24A1F-49D8-4F96-A6F7-F1CB7166101D}</a:tableStyleId>
              </a:tblPr>
              <a:tblGrid>
                <a:gridCol w="5683625"/>
                <a:gridCol w="155537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cs" sz="1800">
                          <a:solidFill>
                            <a:schemeClr val="dk2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Typ odkazu</a:t>
                      </a:r>
                      <a:endParaRPr b="1" sz="1800">
                        <a:solidFill>
                          <a:schemeClr val="dk2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cs" sz="1800">
                          <a:solidFill>
                            <a:schemeClr val="dk2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Počet</a:t>
                      </a:r>
                      <a:endParaRPr b="1" sz="1800">
                        <a:solidFill>
                          <a:schemeClr val="dk2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>
                          <a:solidFill>
                            <a:schemeClr val="dk2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Plný text</a:t>
                      </a:r>
                      <a:endParaRPr sz="1800">
                        <a:solidFill>
                          <a:schemeClr val="dk2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>
                          <a:solidFill>
                            <a:schemeClr val="dk2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456 441</a:t>
                      </a:r>
                      <a:endParaRPr sz="1800">
                        <a:solidFill>
                          <a:schemeClr val="dk2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>
                          <a:solidFill>
                            <a:schemeClr val="dk2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Digitalizovaný dokument</a:t>
                      </a:r>
                      <a:endParaRPr sz="1800">
                        <a:solidFill>
                          <a:schemeClr val="dk2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>
                          <a:solidFill>
                            <a:schemeClr val="dk2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74 158</a:t>
                      </a:r>
                      <a:endParaRPr sz="1800">
                        <a:solidFill>
                          <a:schemeClr val="dk2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>
                          <a:solidFill>
                            <a:schemeClr val="dk2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Plný text - pro registrované uživatele NK ČR</a:t>
                      </a:r>
                      <a:endParaRPr sz="1800">
                        <a:solidFill>
                          <a:schemeClr val="dk2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>
                          <a:solidFill>
                            <a:schemeClr val="dk2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14 579</a:t>
                      </a:r>
                      <a:endParaRPr sz="1800">
                        <a:solidFill>
                          <a:schemeClr val="dk2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cs" sz="1800">
                          <a:solidFill>
                            <a:schemeClr val="dk2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celkem záznamů s odkazem na plný text</a:t>
                      </a:r>
                      <a:endParaRPr i="1" sz="1800">
                        <a:solidFill>
                          <a:schemeClr val="dk2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1" lang="cs" sz="1800">
                          <a:solidFill>
                            <a:schemeClr val="dk2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538 169*  </a:t>
                      </a:r>
                      <a:endParaRPr i="1" sz="1800">
                        <a:solidFill>
                          <a:schemeClr val="dk2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84" name="Google Shape;84;p17"/>
          <p:cNvSpPr txBox="1"/>
          <p:nvPr/>
        </p:nvSpPr>
        <p:spPr>
          <a:xfrm>
            <a:off x="897900" y="3722350"/>
            <a:ext cx="7348200" cy="37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latin typeface="Proxima Nova"/>
                <a:ea typeface="Proxima Nova"/>
                <a:cs typeface="Proxima Nova"/>
                <a:sym typeface="Proxima Nova"/>
              </a:rPr>
              <a:t>*  </a:t>
            </a:r>
            <a:r>
              <a:rPr lang="cs">
                <a:latin typeface="Proxima Nova"/>
                <a:ea typeface="Proxima Nova"/>
                <a:cs typeface="Proxima Nova"/>
                <a:sym typeface="Proxima Nova"/>
              </a:rPr>
              <a:t>Některé</a:t>
            </a:r>
            <a:r>
              <a:rPr lang="cs">
                <a:latin typeface="Proxima Nova"/>
                <a:ea typeface="Proxima Nova"/>
                <a:cs typeface="Proxima Nova"/>
                <a:sym typeface="Proxima Nova"/>
              </a:rPr>
              <a:t> záznamy mají kombinované typy odkazů.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Metodika</a:t>
            </a:r>
            <a:endParaRPr/>
          </a:p>
        </p:txBody>
      </p:sp>
      <p:sp>
        <p:nvSpPr>
          <p:cNvPr id="90" name="Google Shape;90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seminář k metodice analytického popisu (listopad 2019)</a:t>
            </a:r>
            <a:endParaRPr/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problémové okruhy v záznamech v ANL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využívání souboru jmenných autorit a jeho obohacování v součinnosti s lokálními supervizory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využívání souboru věcných autorit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cs"/>
              <a:t>škála polí věcného popisu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cs"/>
              <a:t>zásady pro vyplňování polí 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cs"/>
              <a:t>obohacování souboru věcných autorit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návrh doporučení pro zápis recenzí pro bázi ANL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ANL v roce 2020</a:t>
            </a:r>
            <a:endParaRPr/>
          </a:p>
        </p:txBody>
      </p:sp>
      <p:sp>
        <p:nvSpPr>
          <p:cNvPr id="96" name="Google Shape;96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nadále správa báze ANL v NK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cs"/>
              <a:t>technická správa báze ANL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cs"/>
              <a:t>koordinace excerpční základny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nadále pokračování VISK 9/1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cs"/>
              <a:t>kooperativní doplňování záznamů do báze ANL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realizace </a:t>
            </a:r>
            <a:r>
              <a:rPr lang="cs" u="sng">
                <a:solidFill>
                  <a:schemeClr val="accent5"/>
                </a:solidFill>
                <a:hlinkClick r:id="rId3"/>
              </a:rPr>
              <a:t>Koncepce národního systému analytické bibliografie</a:t>
            </a:r>
            <a:r>
              <a:rPr lang="cs"/>
              <a:t> - vznik pracoviště analytické bibliografie v NK ČR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cs"/>
              <a:t>koordinační a metodická činnost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cs"/>
              <a:t>vlastní excerpce</a:t>
            </a:r>
            <a:endParaRPr/>
          </a:p>
          <a:p>
            <a:pPr indent="0" lvl="0" marL="914400" rtl="0" algn="r">
              <a:spcBef>
                <a:spcPts val="1600"/>
              </a:spcBef>
              <a:spcAft>
                <a:spcPts val="0"/>
              </a:spcAft>
              <a:buNone/>
            </a:pPr>
            <a:r>
              <a:rPr lang="cs"/>
              <a:t>… se posouvá</a:t>
            </a:r>
            <a:endParaRPr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6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6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6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Identifikátory v ANL</a:t>
            </a:r>
            <a:endParaRPr/>
          </a:p>
        </p:txBody>
      </p:sp>
      <p:sp>
        <p:nvSpPr>
          <p:cNvPr id="102" name="Google Shape;102;p20"/>
          <p:cNvSpPr txBox="1"/>
          <p:nvPr>
            <p:ph idx="1" type="body"/>
          </p:nvPr>
        </p:nvSpPr>
        <p:spPr>
          <a:xfrm>
            <a:off x="311700" y="1152475"/>
            <a:ext cx="37767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ISSN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cs"/>
              <a:t>zdrojového dokumentu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cs"/>
              <a:t>propojení na záznam časopisu </a:t>
            </a:r>
            <a:br>
              <a:rPr lang="cs"/>
            </a:br>
            <a:r>
              <a:rPr lang="cs"/>
              <a:t>v Souborném katalogu ČR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ISBN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cs"/>
              <a:t>zdrojového dokumentu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cs"/>
              <a:t>propojení na záznam dokumentu </a:t>
            </a:r>
            <a:br>
              <a:rPr lang="cs"/>
            </a:br>
            <a:r>
              <a:rPr lang="cs"/>
              <a:t>v Souborném katalogu ČR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DOI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cs"/>
              <a:t>jednoznačný identifikátor digitálních objektů (např. vědeckých článků)</a:t>
            </a:r>
            <a:endParaRPr/>
          </a:p>
        </p:txBody>
      </p:sp>
      <p:pic>
        <p:nvPicPr>
          <p:cNvPr id="103" name="Google Shape;103;p20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30725" y="320850"/>
            <a:ext cx="4275875" cy="191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88250" y="1570224"/>
            <a:ext cx="4068466" cy="200305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82000"/>
              </a:srgbClr>
            </a:outerShdw>
          </a:effectLst>
        </p:spPr>
      </p:pic>
      <p:pic>
        <p:nvPicPr>
          <p:cNvPr id="105" name="Google Shape;105;p20"/>
          <p:cNvPicPr preferRelativeResize="0"/>
          <p:nvPr/>
        </p:nvPicPr>
        <p:blipFill rotWithShape="1">
          <a:blip r:embed="rId6">
            <a:alphaModFix/>
          </a:blip>
          <a:srcRect b="57583" l="0" r="0" t="0"/>
          <a:stretch/>
        </p:blipFill>
        <p:spPr>
          <a:xfrm>
            <a:off x="3385700" y="3734725"/>
            <a:ext cx="2956923" cy="1187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2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015200" y="3186264"/>
            <a:ext cx="2956924" cy="178826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cxnSp>
        <p:nvCxnSpPr>
          <p:cNvPr id="107" name="Google Shape;107;p20"/>
          <p:cNvCxnSpPr/>
          <p:nvPr/>
        </p:nvCxnSpPr>
        <p:spPr>
          <a:xfrm flipH="1" rot="10800000">
            <a:off x="6286500" y="521500"/>
            <a:ext cx="2195700" cy="5814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08" name="Google Shape;108;p20"/>
          <p:cNvCxnSpPr/>
          <p:nvPr/>
        </p:nvCxnSpPr>
        <p:spPr>
          <a:xfrm flipH="1">
            <a:off x="5083300" y="651700"/>
            <a:ext cx="3569400" cy="1664400"/>
          </a:xfrm>
          <a:prstGeom prst="straightConnector1">
            <a:avLst/>
          </a:prstGeom>
          <a:noFill/>
          <a:ln cap="flat" cmpd="sng" w="9525">
            <a:solidFill>
              <a:srgbClr val="0B5394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09" name="Google Shape;109;p20"/>
          <p:cNvCxnSpPr/>
          <p:nvPr/>
        </p:nvCxnSpPr>
        <p:spPr>
          <a:xfrm flipH="1" rot="10800000">
            <a:off x="4541925" y="4632275"/>
            <a:ext cx="2316000" cy="200400"/>
          </a:xfrm>
          <a:prstGeom prst="straightConnector1">
            <a:avLst/>
          </a:prstGeom>
          <a:noFill/>
          <a:ln cap="flat" cmpd="sng" w="9525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Více na ...</a:t>
            </a:r>
            <a:endParaRPr/>
          </a:p>
        </p:txBody>
      </p:sp>
      <p:sp>
        <p:nvSpPr>
          <p:cNvPr id="115" name="Google Shape;115;p21"/>
          <p:cNvSpPr txBox="1"/>
          <p:nvPr/>
        </p:nvSpPr>
        <p:spPr>
          <a:xfrm>
            <a:off x="503500" y="1214300"/>
            <a:ext cx="7769700" cy="760200"/>
          </a:xfrm>
          <a:prstGeom prst="rect">
            <a:avLst/>
          </a:prstGeom>
          <a:noFill/>
          <a:ln cap="flat" cmpd="sng" w="9525">
            <a:solidFill>
              <a:srgbClr val="3C7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 sz="3000" u="sng">
                <a:solidFill>
                  <a:schemeClr val="hlink"/>
                </a:solidFill>
                <a:latin typeface="Proxima Nova"/>
                <a:ea typeface="Proxima Nova"/>
                <a:cs typeface="Proxima Nova"/>
                <a:sym typeface="Proxima Nova"/>
                <a:hlinkClick r:id="rId3"/>
              </a:rPr>
              <a:t>https://sites.google.com/view/anl-bib</a:t>
            </a:r>
            <a:r>
              <a:rPr lang="cs" sz="3000"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endParaRPr sz="30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16" name="Google Shape;116;p21"/>
          <p:cNvSpPr txBox="1"/>
          <p:nvPr/>
        </p:nvSpPr>
        <p:spPr>
          <a:xfrm>
            <a:off x="513400" y="3109800"/>
            <a:ext cx="7769700" cy="70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cs"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rPr>
              <a:t>Děkuji za pozornost.</a:t>
            </a:r>
            <a:endParaRPr sz="3000">
              <a:solidFill>
                <a:schemeClr val="accent3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117" name="Google Shape;117;p21"/>
          <p:cNvSpPr txBox="1"/>
          <p:nvPr/>
        </p:nvSpPr>
        <p:spPr>
          <a:xfrm>
            <a:off x="640475" y="3941375"/>
            <a:ext cx="7632600" cy="7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cs" sz="2400">
                <a:latin typeface="Proxima Nova"/>
                <a:ea typeface="Proxima Nova"/>
                <a:cs typeface="Proxima Nova"/>
                <a:sym typeface="Proxima Nova"/>
              </a:rPr>
              <a:t>petra.stastna@nkp.cz</a:t>
            </a:r>
            <a:endParaRPr sz="2400"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Gameday">
  <a:themeElements>
    <a:clrScheme name="Gameday">
      <a:dk1>
        <a:srgbClr val="4285F4"/>
      </a:dk1>
      <a:lt1>
        <a:srgbClr val="FFFFFF"/>
      </a:lt1>
      <a:dk2>
        <a:srgbClr val="666666"/>
      </a:dk2>
      <a:lt2>
        <a:srgbClr val="D9D9D9"/>
      </a:lt2>
      <a:accent1>
        <a:srgbClr val="455A64"/>
      </a:accent1>
      <a:accent2>
        <a:srgbClr val="607D8B"/>
      </a:accent2>
      <a:accent3>
        <a:srgbClr val="FF5722"/>
      </a:accent3>
      <a:accent4>
        <a:srgbClr val="D84315"/>
      </a:accent4>
      <a:accent5>
        <a:srgbClr val="1C3AA9"/>
      </a:accent5>
      <a:accent6>
        <a:srgbClr val="FFAB40"/>
      </a:accent6>
      <a:hlink>
        <a:srgbClr val="1C3AA9"/>
      </a:hlink>
      <a:folHlink>
        <a:srgbClr val="1C3AA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