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57" r:id="rId6"/>
    <p:sldId id="258" r:id="rId7"/>
    <p:sldId id="265" r:id="rId8"/>
    <p:sldId id="259" r:id="rId9"/>
    <p:sldId id="260" r:id="rId10"/>
    <p:sldId id="269" r:id="rId11"/>
    <p:sldId id="270" r:id="rId12"/>
    <p:sldId id="271" r:id="rId13"/>
    <p:sldId id="267" r:id="rId14"/>
    <p:sldId id="268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14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42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7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64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7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96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12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12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94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5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6044-6EA6-401D-864A-45E5AC113DDB}" type="datetimeFigureOut">
              <a:rPr lang="cs-CZ" smtClean="0"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773F-FF63-4C0B-BA30-8F2478C0F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7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kc@nkp.cz" TargetMode="External"/><Relationship Id="rId2" Type="http://schemas.openxmlformats.org/officeDocument/2006/relationships/hyperlink" Target="mailto:eva.svobodova@nkp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web/Z39_NK_cze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luzby/sluzby-pro/cip-katalogizace-v-knize/co-je-cip" TargetMode="External"/><Relationship Id="rId7" Type="http://schemas.openxmlformats.org/officeDocument/2006/relationships/hyperlink" Target="mailto:cip@nkp.cz" TargetMode="External"/><Relationship Id="rId2" Type="http://schemas.openxmlformats.org/officeDocument/2006/relationships/hyperlink" Target="https://www.nkp.cz/sluzby/sluzby-pro/cip-katalogizace-v-kni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kp.cz/sluzby/sluzby-pro/cip-katalogizace-v-knize/priklady-katalogizacnich-zaznamu" TargetMode="External"/><Relationship Id="rId5" Type="http://schemas.openxmlformats.org/officeDocument/2006/relationships/hyperlink" Target="https://www.nkp.cz/sluzby/sluzby-pro/cip-katalogizace-v-knize/o.k.-ohlasene-knihy" TargetMode="External"/><Relationship Id="rId4" Type="http://schemas.openxmlformats.org/officeDocument/2006/relationships/hyperlink" Target="https://www.nkp.cz/sluzby/sluzby-pro/cip-katalogizace-v-knize/podklady-pro-zpracovani-cip-zaznam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leph.nkp.cz/F/?func=direct&amp;doc_number=008695461&amp;local_base=SKC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ispp.npu.cz/carmen/detail/1269484?search=3b76e3d5-909f-42b5-a067-98ffef3fbc88&amp;si=3&amp;ticketId=-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lin.cz/caslin/spoluprace/jak-prispivat-do-sk-cr/spoluprace-se-sk-cr/on-line-aktualizace-dat-v-bazi-sk-cr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lin.cz/caslin/spoluprace/jak-prispivat-do-sk-cr/dodavani-dat/vyuziti-protokolu-oai-pmh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9742" y="3930554"/>
            <a:ext cx="8798258" cy="1801505"/>
          </a:xfrm>
        </p:spPr>
        <p:txBody>
          <a:bodyPr>
            <a:normAutofit fontScale="90000"/>
          </a:bodyPr>
          <a:lstStyle/>
          <a:p>
            <a:r>
              <a:rPr lang="cs-CZ" sz="4800" dirty="0" smtClean="0"/>
              <a:t>Školení  pro územní pracoviště  NPÚ</a:t>
            </a:r>
            <a:br>
              <a:rPr lang="cs-CZ" sz="4800" dirty="0" smtClean="0"/>
            </a:br>
            <a:r>
              <a:rPr lang="cs-CZ" sz="4800" dirty="0" smtClean="0"/>
              <a:t>Praha 24.-25. června 2020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69742" y="1187355"/>
            <a:ext cx="8798257" cy="2374711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Souborný katalog ČR </a:t>
            </a:r>
          </a:p>
          <a:p>
            <a:r>
              <a:rPr lang="cs-CZ" sz="5400" b="1" dirty="0" smtClean="0"/>
              <a:t>ve službách  katalogizátorů  aneb   Opiš  </a:t>
            </a:r>
            <a:r>
              <a:rPr lang="cs-CZ" sz="5400" b="1" dirty="0" smtClean="0"/>
              <a:t>co </a:t>
            </a:r>
            <a:r>
              <a:rPr lang="cs-CZ" sz="5400" b="1" dirty="0" smtClean="0"/>
              <a:t>můžeš !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18983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631950" y="0"/>
            <a:ext cx="8229600" cy="1143000"/>
          </a:xfrm>
        </p:spPr>
        <p:txBody>
          <a:bodyPr/>
          <a:lstStyle/>
          <a:p>
            <a:r>
              <a:rPr lang="cs-CZ" altLang="cs-CZ" b="1" dirty="0" smtClean="0"/>
              <a:t>Přispívání  prostřednictvím OAI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74826" y="908050"/>
            <a:ext cx="7561263" cy="5530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solidFill>
                  <a:srgbClr val="FF0000"/>
                </a:solidFill>
              </a:rPr>
              <a:t>Počet  knihoven  umožňujících sklizeň  do SK ČR prostřednictvím OAI dosáhl </a:t>
            </a:r>
            <a:r>
              <a:rPr lang="cs-CZ" altLang="cs-CZ" b="1" dirty="0" smtClean="0">
                <a:solidFill>
                  <a:srgbClr val="FF0000"/>
                </a:solidFill>
              </a:rPr>
              <a:t>100.</a:t>
            </a:r>
          </a:p>
          <a:p>
            <a:pPr marL="0" indent="0">
              <a:buNone/>
              <a:defRPr/>
            </a:pPr>
            <a:r>
              <a:rPr lang="cs-CZ" altLang="cs-CZ" dirty="0"/>
              <a:t>Tyto knihovny  mají příležitost   čerpat  některé </a:t>
            </a:r>
            <a:r>
              <a:rPr lang="cs-CZ" altLang="cs-CZ" dirty="0">
                <a:solidFill>
                  <a:srgbClr val="FF0000"/>
                </a:solidFill>
              </a:rPr>
              <a:t>výhody s tím  spojené </a:t>
            </a:r>
            <a:r>
              <a:rPr lang="cs-CZ" altLang="cs-CZ" dirty="0"/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600" dirty="0"/>
              <a:t>dostávají  e-mailem  zprávu o výsledcích sklizně, včetně  počtu záznamů, které byly  SK ČR  nabídnuty ke smazání  a výpisu/popisu některých základních  chyb , včetně chyb diakritiky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600" dirty="0"/>
              <a:t>pokud  sklizeň  neproběhla  je součástí e-mailu příloha s podrobnějším popisem důvodu, proč se tak stalo 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819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916114"/>
            <a:ext cx="7518400" cy="4795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572000"/>
            <a:ext cx="6540500" cy="2171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631950" y="0"/>
            <a:ext cx="8229600" cy="1143000"/>
          </a:xfrm>
        </p:spPr>
        <p:txBody>
          <a:bodyPr/>
          <a:lstStyle/>
          <a:p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19288" y="908050"/>
            <a:ext cx="8291512" cy="55451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700"/>
              <a:t>záznamy, které se  sklidily opakovaně  ( byly již jednou do SK ČR přijaty) se při importu  nezahazují, ale znovu zpracovávají  -  může dojít k opravě záznamu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700"/>
              <a:t>knihovna  dostává e-mailem  informaci  o výsledcích importu / případně oprav  záznamů </a:t>
            </a:r>
          </a:p>
          <a:p>
            <a:endParaRPr lang="cs-CZ" altLang="cs-CZ"/>
          </a:p>
          <a:p>
            <a:endParaRPr lang="cs-CZ" altLang="cs-CZ"/>
          </a:p>
        </p:txBody>
      </p:sp>
      <p:pic>
        <p:nvPicPr>
          <p:cNvPr id="512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284539"/>
            <a:ext cx="7859712" cy="5735637"/>
          </a:xfrm>
          <a:prstGeom prst="rect">
            <a:avLst/>
          </a:prstGeom>
          <a:noFill/>
          <a:ln w="222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631950" y="0"/>
            <a:ext cx="8229600" cy="1143000"/>
          </a:xfrm>
        </p:spPr>
        <p:txBody>
          <a:bodyPr/>
          <a:lstStyle/>
          <a:p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2279650" y="981075"/>
            <a:ext cx="7931150" cy="53276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600" dirty="0"/>
              <a:t>Součástí tohoto e-mailu   je i upozornění, pokud  některé záznamy  z dřívějších sklizní, které byly chybné a nebyly do SK ČR přijaty – nebyly ještě opraveny  a je připojen odkaz na jejich seznam</a:t>
            </a:r>
          </a:p>
          <a:p>
            <a:pPr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600" dirty="0"/>
              <a:t>pokud  byly v SK ČR  zjištěny zdvojené /ztrojené výskyty  polí 910x - systém je považuje  za  </a:t>
            </a:r>
            <a:r>
              <a:rPr lang="cs-CZ" altLang="cs-CZ" sz="2600" b="1" dirty="0">
                <a:solidFill>
                  <a:srgbClr val="FF0000"/>
                </a:solidFill>
              </a:rPr>
              <a:t>možné duplicity  v katalogu  dodavatele  </a:t>
            </a:r>
            <a:r>
              <a:rPr lang="cs-CZ" altLang="cs-CZ" sz="2600" dirty="0"/>
              <a:t>a odkazuje na jejich  seznam 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614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679700"/>
            <a:ext cx="7412038" cy="11064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322889"/>
            <a:ext cx="8753475" cy="1114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15888"/>
            <a:ext cx="70437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60350"/>
            <a:ext cx="688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6600" b="1" dirty="0" smtClean="0"/>
              <a:t>Děkuji za pozornost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eva.svobodova@nkp.cz</a:t>
            </a:r>
            <a:endParaRPr lang="cs-CZ" dirty="0" smtClean="0"/>
          </a:p>
          <a:p>
            <a:r>
              <a:rPr lang="cs-CZ" dirty="0" smtClean="0"/>
              <a:t>Další kontakt :  </a:t>
            </a:r>
            <a:r>
              <a:rPr lang="cs-CZ" dirty="0" smtClean="0">
                <a:hlinkClick r:id="rId3"/>
              </a:rPr>
              <a:t>skc@nkp.cz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31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Stahování  záznamů 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501" y="1690687"/>
            <a:ext cx="11191166" cy="502401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Mohu-li stáhnou  záznam  - </a:t>
            </a:r>
            <a:r>
              <a:rPr lang="cs-CZ" sz="3200" b="1" dirty="0" smtClean="0"/>
              <a:t>nekatalogizuji  ale  stahuji  záznam  !</a:t>
            </a:r>
          </a:p>
          <a:p>
            <a:endParaRPr lang="cs-CZ" sz="3200" b="1" dirty="0" smtClean="0"/>
          </a:p>
          <a:p>
            <a:r>
              <a:rPr lang="cs-CZ" sz="3200" b="1" dirty="0"/>
              <a:t> </a:t>
            </a:r>
            <a:r>
              <a:rPr lang="cs-CZ" sz="3200" dirty="0" smtClean="0"/>
              <a:t>Je-li už   záznam na titul zpracovaný  v NPÚ  jiným pracovištěm </a:t>
            </a:r>
            <a:r>
              <a:rPr lang="cs-CZ" sz="3200" b="1" dirty="0" smtClean="0"/>
              <a:t>připojím se k němu  </a:t>
            </a:r>
          </a:p>
          <a:p>
            <a:r>
              <a:rPr lang="cs-CZ" sz="3200" dirty="0" smtClean="0"/>
              <a:t>Je-li záznam  zpracovaný  jinou knihovnou v ČR  -  </a:t>
            </a:r>
            <a:r>
              <a:rPr lang="cs-CZ" sz="3200" b="1" dirty="0" smtClean="0"/>
              <a:t>stahuji záznam  </a:t>
            </a:r>
            <a:r>
              <a:rPr lang="cs-CZ" sz="3200" dirty="0" smtClean="0"/>
              <a:t>přes protokol Z39.50  -   TRITIUS  to umožňuje </a:t>
            </a:r>
            <a:r>
              <a:rPr lang="cs-CZ" sz="3200" dirty="0" smtClean="0">
                <a:sym typeface="Wingdings" panose="05000000000000000000" pitchFamily="2" charset="2"/>
              </a:rPr>
              <a:t>  </a:t>
            </a:r>
          </a:p>
          <a:p>
            <a:r>
              <a:rPr lang="cs-CZ" sz="3200" dirty="0" smtClean="0">
                <a:sym typeface="Wingdings" panose="05000000000000000000" pitchFamily="2" charset="2"/>
              </a:rPr>
              <a:t>Přístup přes  Z39.50  k databázím NK ČR  včetně SK ČR </a:t>
            </a:r>
            <a:r>
              <a:rPr lang="cs-CZ" sz="3200" dirty="0" smtClean="0">
                <a:sym typeface="Wingdings" panose="05000000000000000000" pitchFamily="2" charset="2"/>
                <a:hlinkClick r:id="rId2"/>
              </a:rPr>
              <a:t>http://aleph.nkp.cz/web/Z39_NK_cze.htm</a:t>
            </a:r>
            <a:endParaRPr lang="cs-CZ" sz="3200" dirty="0" smtClean="0">
              <a:sym typeface="Wingdings" panose="05000000000000000000" pitchFamily="2" charset="2"/>
            </a:endParaRPr>
          </a:p>
          <a:p>
            <a:r>
              <a:rPr lang="cs-CZ" sz="3200" dirty="0" smtClean="0">
                <a:sym typeface="Wingdings" panose="05000000000000000000" pitchFamily="2" charset="2"/>
              </a:rPr>
              <a:t>V SK ČR téměř 7,6  milionů záznamů z cca 500 knihoven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048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NPÚ v  roli  nakladatele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b="1" dirty="0" smtClean="0"/>
              <a:t>Dodávejte</a:t>
            </a:r>
            <a:r>
              <a:rPr lang="cs-CZ" sz="3600" dirty="0" smtClean="0"/>
              <a:t>   povinné výtisky  do NK ČR -  </a:t>
            </a:r>
            <a:r>
              <a:rPr lang="cs-CZ" sz="3600" b="1" dirty="0" smtClean="0"/>
              <a:t>stahujte  </a:t>
            </a:r>
            <a:r>
              <a:rPr lang="cs-CZ" sz="3600" dirty="0" smtClean="0"/>
              <a:t>jejich záznamy  do svého katalogu</a:t>
            </a:r>
          </a:p>
          <a:p>
            <a:pPr marL="0" indent="0">
              <a:buNone/>
            </a:pPr>
            <a:endParaRPr lang="cs-CZ" sz="3600" dirty="0" smtClean="0"/>
          </a:p>
          <a:p>
            <a:r>
              <a:rPr lang="cs-CZ" sz="3600" b="1" dirty="0" smtClean="0"/>
              <a:t>Žádejte  o  CIP  </a:t>
            </a:r>
            <a:r>
              <a:rPr lang="cs-CZ" sz="3600" dirty="0" smtClean="0"/>
              <a:t>- bibliografický záznam  najdete v knize  / </a:t>
            </a:r>
            <a:r>
              <a:rPr lang="cs-CZ" sz="3600" dirty="0" err="1" smtClean="0"/>
              <a:t>opiště</a:t>
            </a:r>
            <a:r>
              <a:rPr lang="cs-CZ" sz="3600" dirty="0" smtClean="0"/>
              <a:t> ho !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3192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none" strike="noStrike" dirty="0" smtClean="0">
                <a:solidFill>
                  <a:srgbClr val="8B8477"/>
                </a:solidFill>
                <a:effectLst/>
                <a:latin typeface="TusarDecoRegular"/>
                <a:hlinkClick r:id="rId2"/>
              </a:rPr>
              <a:t>CIP – Katalogizace v knize</a:t>
            </a:r>
            <a:r>
              <a:rPr lang="cs-CZ" b="0" i="0" u="none" strike="noStrike" dirty="0" smtClean="0">
                <a:solidFill>
                  <a:srgbClr val="8B8477"/>
                </a:solidFill>
                <a:effectLst/>
                <a:latin typeface="TusarDecoRegular"/>
              </a:rPr>
              <a:t> </a:t>
            </a:r>
            <a:br>
              <a:rPr lang="cs-CZ" b="0" i="0" u="none" strike="noStrike" dirty="0" smtClean="0">
                <a:solidFill>
                  <a:srgbClr val="8B8477"/>
                </a:solidFill>
                <a:effectLst/>
                <a:latin typeface="TusarDecoRegular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081" y="1132764"/>
            <a:ext cx="11532358" cy="572523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696969"/>
                </a:solidFill>
              </a:rPr>
              <a:t>Jednou z odborných aktivit, kterou Národní knihovna ČR vykonává, je zpracování tzv. CIP záznamů (</a:t>
            </a:r>
            <a:r>
              <a:rPr lang="cs-CZ" b="1" i="1" dirty="0" err="1">
                <a:solidFill>
                  <a:srgbClr val="696969"/>
                </a:solidFill>
              </a:rPr>
              <a:t>C</a:t>
            </a:r>
            <a:r>
              <a:rPr lang="cs-CZ" i="1" dirty="0" err="1">
                <a:solidFill>
                  <a:srgbClr val="696969"/>
                </a:solidFill>
              </a:rPr>
              <a:t>ataloguing</a:t>
            </a:r>
            <a:r>
              <a:rPr lang="cs-CZ" i="1" dirty="0">
                <a:solidFill>
                  <a:srgbClr val="696969"/>
                </a:solidFill>
              </a:rPr>
              <a:t> </a:t>
            </a:r>
            <a:r>
              <a:rPr lang="cs-CZ" b="1" i="1" dirty="0">
                <a:solidFill>
                  <a:srgbClr val="696969"/>
                </a:solidFill>
              </a:rPr>
              <a:t>i</a:t>
            </a:r>
            <a:r>
              <a:rPr lang="cs-CZ" i="1" dirty="0">
                <a:solidFill>
                  <a:srgbClr val="696969"/>
                </a:solidFill>
              </a:rPr>
              <a:t>n </a:t>
            </a:r>
            <a:r>
              <a:rPr lang="cs-CZ" b="1" i="1" dirty="0" err="1">
                <a:solidFill>
                  <a:srgbClr val="696969"/>
                </a:solidFill>
              </a:rPr>
              <a:t>P</a:t>
            </a:r>
            <a:r>
              <a:rPr lang="cs-CZ" i="1" dirty="0" err="1">
                <a:solidFill>
                  <a:srgbClr val="696969"/>
                </a:solidFill>
              </a:rPr>
              <a:t>ublication</a:t>
            </a:r>
            <a:r>
              <a:rPr lang="cs-CZ" dirty="0">
                <a:solidFill>
                  <a:srgbClr val="696969"/>
                </a:solidFill>
              </a:rPr>
              <a:t>) pro nakladatele a vydavatele. Činnost agentury CIP v ČR zajišťuje odbor zpracování fondů, oddělení jmenného zpracování.</a:t>
            </a:r>
          </a:p>
          <a:p>
            <a:r>
              <a:rPr lang="cs-CZ" dirty="0">
                <a:solidFill>
                  <a:srgbClr val="9C0300"/>
                </a:solidFill>
                <a:hlinkClick r:id="rId3"/>
              </a:rPr>
              <a:t>co je CIP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4"/>
              </a:rPr>
              <a:t>podklady pro zpracování CIP záznamu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5"/>
              </a:rPr>
              <a:t>O.K. - Ohlášené knihy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6"/>
              </a:rPr>
              <a:t>příklady katalogizačních záznamů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b="1" dirty="0">
                <a:solidFill>
                  <a:srgbClr val="696969"/>
                </a:solidFill>
              </a:rPr>
              <a:t>Kontakt:</a:t>
            </a:r>
            <a:r>
              <a:rPr lang="cs-CZ" dirty="0">
                <a:solidFill>
                  <a:srgbClr val="696969"/>
                </a:solidFill>
              </a:rPr>
              <a:t> </a:t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Pavla Kolaříková, Kamila </a:t>
            </a:r>
            <a:r>
              <a:rPr lang="cs-CZ" dirty="0" err="1">
                <a:solidFill>
                  <a:srgbClr val="696969"/>
                </a:solidFill>
              </a:rPr>
              <a:t>Hrodková</a:t>
            </a:r>
            <a:r>
              <a:rPr lang="cs-CZ" dirty="0">
                <a:solidFill>
                  <a:srgbClr val="696969"/>
                </a:solidFill>
              </a:rPr>
              <a:t/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Tel.: 221 663 298</a:t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e-mail: </a:t>
            </a:r>
            <a:r>
              <a:rPr lang="cs-CZ" dirty="0">
                <a:solidFill>
                  <a:srgbClr val="9C0300"/>
                </a:solidFill>
                <a:hlinkClick r:id="rId7"/>
              </a:rPr>
              <a:t>cip@nkp.cz</a:t>
            </a:r>
            <a:br>
              <a:rPr lang="cs-CZ" dirty="0">
                <a:solidFill>
                  <a:srgbClr val="9C0300"/>
                </a:solidFill>
                <a:hlinkClick r:id="rId7"/>
              </a:rPr>
            </a:br>
            <a:r>
              <a:rPr lang="cs-CZ" dirty="0">
                <a:solidFill>
                  <a:srgbClr val="696969"/>
                </a:solidFill>
              </a:rPr>
              <a:t>* e-mailem lze zaslat soubor o velkosti max. 10MB, pro větší soubory je možné využít např. úschovnu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hlinkClick r:id="rId2"/>
              </a:rPr>
              <a:t>Souborný  katalog  ČR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7" y="1203495"/>
            <a:ext cx="12092293" cy="57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památkový ústav – </a:t>
            </a:r>
            <a:r>
              <a:rPr lang="cs-CZ" dirty="0" smtClean="0">
                <a:hlinkClick r:id="rId2"/>
              </a:rPr>
              <a:t>on-line katalog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6857"/>
            <a:ext cx="10905065" cy="67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5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Spolupracujte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6296" cy="4351338"/>
          </a:xfrm>
        </p:spPr>
        <p:txBody>
          <a:bodyPr>
            <a:normAutofit/>
          </a:bodyPr>
          <a:lstStyle/>
          <a:p>
            <a:r>
              <a:rPr lang="cs-CZ" sz="4400" dirty="0" smtClean="0"/>
              <a:t>mezi  sebou</a:t>
            </a:r>
          </a:p>
          <a:p>
            <a:r>
              <a:rPr lang="cs-CZ" sz="4400" dirty="0" smtClean="0"/>
              <a:t>s ostatními knihovníky</a:t>
            </a:r>
          </a:p>
          <a:p>
            <a:r>
              <a:rPr lang="cs-CZ" sz="4400" dirty="0"/>
              <a:t>n</a:t>
            </a:r>
            <a:r>
              <a:rPr lang="cs-CZ" sz="4400" dirty="0" smtClean="0"/>
              <a:t>a  vytváření  SK ČR  </a:t>
            </a:r>
            <a:r>
              <a:rPr lang="cs-CZ" sz="4000" dirty="0" smtClean="0"/>
              <a:t>( informace o dostupnosti)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9785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55" y="365125"/>
            <a:ext cx="11805313" cy="1325563"/>
          </a:xfrm>
        </p:spPr>
        <p:txBody>
          <a:bodyPr/>
          <a:lstStyle/>
          <a:p>
            <a:r>
              <a:rPr lang="cs-CZ" b="1" dirty="0" smtClean="0"/>
              <a:t>Jak připojovat sigly  do SK ČR a aktualizovat  záznamy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Návod  dostupný  na portálu   </a:t>
            </a:r>
            <a:r>
              <a:rPr lang="cs-CZ" sz="4000" dirty="0" smtClean="0">
                <a:hlinkClick r:id="rId2"/>
              </a:rPr>
              <a:t>www.caslin.cz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/>
              <a:t>k</a:t>
            </a:r>
            <a:r>
              <a:rPr lang="cs-CZ" sz="4000" dirty="0" smtClean="0"/>
              <a:t>onkrétně  na adrese :</a:t>
            </a:r>
          </a:p>
          <a:p>
            <a:pPr marL="0" indent="0">
              <a:buNone/>
            </a:pPr>
            <a:endParaRPr lang="cs-CZ" sz="4000" dirty="0"/>
          </a:p>
          <a:p>
            <a:r>
              <a:rPr lang="cs-CZ" sz="4000" dirty="0" smtClean="0">
                <a:hlinkClick r:id="rId3"/>
              </a:rPr>
              <a:t>https://www.caslin.cz/caslin/spoluprace/jak-prispivat-do-sk-cr/spoluprace-se-sk-cr/on-line-aktualizace-dat-v-bazi-sk-cr</a:t>
            </a:r>
            <a:endParaRPr lang="cs-CZ" sz="40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27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899" y="365125"/>
            <a:ext cx="11878101" cy="1651568"/>
          </a:xfrm>
        </p:spPr>
        <p:txBody>
          <a:bodyPr/>
          <a:lstStyle/>
          <a:p>
            <a:r>
              <a:rPr lang="cs-CZ" b="1" dirty="0" smtClean="0"/>
              <a:t>Jak dodávat  záznamy do SK ČR  prostřednictvím OAI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797" y="1637731"/>
            <a:ext cx="11039902" cy="4730300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4000" dirty="0" smtClean="0"/>
              <a:t>Návod  dostupný  na portálu   </a:t>
            </a:r>
            <a:r>
              <a:rPr lang="cs-CZ" sz="4000" dirty="0" smtClean="0">
                <a:hlinkClick r:id="rId2"/>
              </a:rPr>
              <a:t>www.caslin.cz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Konkrétně  na adrese :  </a:t>
            </a:r>
            <a:r>
              <a:rPr lang="cs-CZ" sz="4000" dirty="0" smtClean="0">
                <a:hlinkClick r:id="rId3"/>
              </a:rPr>
              <a:t>https://www.caslin.cz/caslin/spoluprace/jak-prispivat-do-sk-cr/dodavani-dat/vyuziti-protokolu-oai-pmh</a:t>
            </a:r>
            <a:endParaRPr lang="cs-CZ" sz="4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017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385</Words>
  <Application>Microsoft Office PowerPoint</Application>
  <PresentationFormat>Širokoúhlá obrazovka</PresentationFormat>
  <Paragraphs>53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TusarDecoRegular</vt:lpstr>
      <vt:lpstr>Wingdings</vt:lpstr>
      <vt:lpstr>Motiv Office</vt:lpstr>
      <vt:lpstr>Školení  pro územní pracoviště  NPÚ Praha 24.-25. června 2020</vt:lpstr>
      <vt:lpstr>Stahování  záznamů </vt:lpstr>
      <vt:lpstr>NPÚ v  roli  nakladatele </vt:lpstr>
      <vt:lpstr>CIP – Katalogizace v knize  </vt:lpstr>
      <vt:lpstr>Souborný  katalog  ČR</vt:lpstr>
      <vt:lpstr>Národní památkový ústav – on-line katalog </vt:lpstr>
      <vt:lpstr>Spolupracujte</vt:lpstr>
      <vt:lpstr>Jak připojovat sigly  do SK ČR a aktualizovat  záznamy </vt:lpstr>
      <vt:lpstr>Jak dodávat  záznamy do SK ČR  prostřednictvím OAI</vt:lpstr>
      <vt:lpstr>Přispívání  prostřednictvím OAI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 pro NPÚ</dc:title>
  <dc:creator>Svobodová Eva</dc:creator>
  <cp:lastModifiedBy>Svobodová Eva</cp:lastModifiedBy>
  <cp:revision>11</cp:revision>
  <dcterms:created xsi:type="dcterms:W3CDTF">2020-06-22T13:45:05Z</dcterms:created>
  <dcterms:modified xsi:type="dcterms:W3CDTF">2020-06-29T14:08:37Z</dcterms:modified>
</cp:coreProperties>
</file>