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56" r:id="rId2"/>
    <p:sldId id="279" r:id="rId3"/>
    <p:sldId id="276" r:id="rId4"/>
    <p:sldId id="259" r:id="rId5"/>
    <p:sldId id="275" r:id="rId6"/>
    <p:sldId id="266" r:id="rId7"/>
    <p:sldId id="263" r:id="rId8"/>
    <p:sldId id="281" r:id="rId9"/>
    <p:sldId id="286" r:id="rId10"/>
    <p:sldId id="283" r:id="rId11"/>
    <p:sldId id="282" r:id="rId12"/>
    <p:sldId id="290" r:id="rId13"/>
    <p:sldId id="288" r:id="rId14"/>
    <p:sldId id="292" r:id="rId15"/>
    <p:sldId id="258" r:id="rId16"/>
    <p:sldId id="273" r:id="rId17"/>
    <p:sldId id="274" r:id="rId18"/>
    <p:sldId id="262" r:id="rId19"/>
    <p:sldId id="291" r:id="rId20"/>
    <p:sldId id="289" r:id="rId21"/>
    <p:sldId id="264" r:id="rId22"/>
    <p:sldId id="269" r:id="rId23"/>
    <p:sldId id="271" r:id="rId24"/>
    <p:sldId id="272" r:id="rId25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96" y="-17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2DD90-32FA-4B87-85F5-0B09E3A04CBB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0E8D3-8CA1-4061-A643-97F780C5C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088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907D-2CFC-48BD-86B3-401A97B5FC1A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5E187-9705-4F63-8A4B-22CB75DAED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38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907D-2CFC-48BD-86B3-401A97B5FC1A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5E187-9705-4F63-8A4B-22CB75DAED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67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907D-2CFC-48BD-86B3-401A97B5FC1A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5E187-9705-4F63-8A4B-22CB75DAED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03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907D-2CFC-48BD-86B3-401A97B5FC1A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5E187-9705-4F63-8A4B-22CB75DAED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53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907D-2CFC-48BD-86B3-401A97B5FC1A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5E187-9705-4F63-8A4B-22CB75DAED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18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907D-2CFC-48BD-86B3-401A97B5FC1A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5E187-9705-4F63-8A4B-22CB75DAED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29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907D-2CFC-48BD-86B3-401A97B5FC1A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5E187-9705-4F63-8A4B-22CB75DAED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540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907D-2CFC-48BD-86B3-401A97B5FC1A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5E187-9705-4F63-8A4B-22CB75DAED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99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907D-2CFC-48BD-86B3-401A97B5FC1A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5E187-9705-4F63-8A4B-22CB75DAED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32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907D-2CFC-48BD-86B3-401A97B5FC1A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5E187-9705-4F63-8A4B-22CB75DAED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52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907D-2CFC-48BD-86B3-401A97B5FC1A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5E187-9705-4F63-8A4B-22CB75DAED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6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5907D-2CFC-48BD-86B3-401A97B5FC1A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5E187-9705-4F63-8A4B-22CB75DAED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376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dnnt.nkp.cz/sdnnt/dnnt-podpora@nkp.cz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Edita.Lichtenbergov&#225;@nkp.cz" TargetMode="External"/><Relationship Id="rId2" Type="http://schemas.openxmlformats.org/officeDocument/2006/relationships/hyperlink" Target="mailto:Dominika.Cypzirschov&#225;@nkp.cz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5477" y="2222989"/>
            <a:ext cx="7555523" cy="1266733"/>
          </a:xfrm>
        </p:spPr>
        <p:txBody>
          <a:bodyPr>
            <a:normAutofit/>
          </a:bodyPr>
          <a:lstStyle/>
          <a:p>
            <a:r>
              <a:rPr lang="cs-CZ" sz="3300" b="1" dirty="0"/>
              <a:t>Seznam děl nedostupných na trhu</a:t>
            </a:r>
            <a:br>
              <a:rPr lang="cs-CZ" sz="3300" b="1" dirty="0"/>
            </a:br>
            <a:r>
              <a:rPr lang="cs-CZ" sz="3300" b="1" dirty="0"/>
              <a:t> </a:t>
            </a:r>
            <a:endParaRPr lang="cs-CZ" sz="33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558779"/>
            <a:ext cx="6858000" cy="1999425"/>
          </a:xfrm>
        </p:spPr>
        <p:txBody>
          <a:bodyPr>
            <a:normAutofit fontScale="55000" lnSpcReduction="20000"/>
          </a:bodyPr>
          <a:lstStyle/>
          <a:p>
            <a:endParaRPr lang="cs-CZ" dirty="0" smtClean="0"/>
          </a:p>
          <a:p>
            <a:endParaRPr lang="cs-CZ" sz="2700" dirty="0"/>
          </a:p>
          <a:p>
            <a:r>
              <a:rPr lang="cs-CZ" sz="2700" dirty="0"/>
              <a:t>Edita Lichtenbergová</a:t>
            </a:r>
          </a:p>
          <a:p>
            <a:r>
              <a:rPr lang="cs-CZ" sz="2700" dirty="0"/>
              <a:t>Dominika Cypzirschová</a:t>
            </a:r>
          </a:p>
          <a:p>
            <a:endParaRPr lang="cs-CZ" sz="2700" dirty="0"/>
          </a:p>
          <a:p>
            <a:endParaRPr lang="cs-CZ" sz="2700" dirty="0"/>
          </a:p>
          <a:p>
            <a:r>
              <a:rPr lang="cs-CZ" sz="2700" i="1" dirty="0"/>
              <a:t>Seminář </a:t>
            </a:r>
            <a:r>
              <a:rPr lang="cs-CZ" sz="2700" i="1" dirty="0"/>
              <a:t>pro účastníky SK ČR a NA, 28. listopadu 2022, Praha</a:t>
            </a:r>
            <a:endParaRPr lang="cs-CZ" sz="2700" i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27BD798-D5BB-43C3-8C98-B5428312AB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" y="1462776"/>
            <a:ext cx="2429143" cy="1212984"/>
          </a:xfrm>
          <a:prstGeom prst="rect">
            <a:avLst/>
          </a:prstGeom>
        </p:spPr>
      </p:pic>
      <p:pic>
        <p:nvPicPr>
          <p:cNvPr id="5" name="Obrázek 4" descr="nklogo_cmyk 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47" y="1578220"/>
            <a:ext cx="1410616" cy="927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557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969" t="18828" r="-1969" b="-14173"/>
          <a:stretch/>
        </p:blipFill>
        <p:spPr>
          <a:xfrm>
            <a:off x="-1664494" y="1203081"/>
            <a:ext cx="13716000" cy="708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2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5854" t="19392" r="-15855" b="-9186"/>
          <a:stretch/>
        </p:blipFill>
        <p:spPr>
          <a:xfrm>
            <a:off x="1" y="1425819"/>
            <a:ext cx="13715999" cy="67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12" y="-903338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2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394" t="9812" r="-394" b="-9812"/>
          <a:stretch/>
        </p:blipFill>
        <p:spPr>
          <a:xfrm>
            <a:off x="-2074619" y="919895"/>
            <a:ext cx="13716000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4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t="14537" b="-14537"/>
          <a:stretch/>
        </p:blipFill>
        <p:spPr>
          <a:xfrm>
            <a:off x="-2339303" y="857250"/>
            <a:ext cx="13716000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9999"/>
                </a:solidFill>
              </a:rPr>
              <a:t>Funkce aplikace:</a:t>
            </a:r>
            <a:endParaRPr lang="cs-CZ" sz="3200" b="1" dirty="0">
              <a:solidFill>
                <a:srgbClr val="0099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Vytvoření seznamu a jeho správa</a:t>
            </a:r>
          </a:p>
          <a:p>
            <a:pPr>
              <a:buFontTx/>
              <a:buChar char="-"/>
            </a:pPr>
            <a:r>
              <a:rPr lang="cs-CZ" dirty="0" smtClean="0"/>
              <a:t>Návrhy na </a:t>
            </a:r>
            <a:r>
              <a:rPr lang="cs-CZ" dirty="0" smtClean="0"/>
              <a:t>zařazení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Žádosti o vyřazení (uživatelsky přívětivá aplikace pro nakladatele)</a:t>
            </a:r>
          </a:p>
          <a:p>
            <a:pPr>
              <a:buFontTx/>
              <a:buChar char="-"/>
            </a:pPr>
            <a:r>
              <a:rPr lang="cs-CZ" dirty="0" smtClean="0"/>
              <a:t>Kontrola děl oproti distributorům (dostupnost na trhu)</a:t>
            </a:r>
          </a:p>
          <a:p>
            <a:pPr>
              <a:buFontTx/>
              <a:buChar char="-"/>
            </a:pPr>
            <a:r>
              <a:rPr lang="cs-CZ" dirty="0" smtClean="0"/>
              <a:t>Kontrola oproti Krameriům (vyřazování volných děl)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Další ve vývoji</a:t>
            </a:r>
          </a:p>
          <a:p>
            <a:pPr marL="0" indent="0">
              <a:buNone/>
            </a:pPr>
            <a:r>
              <a:rPr lang="cs-CZ" dirty="0" smtClean="0"/>
              <a:t>např. kooperace s Kramerii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Dotazy lze řešit prostřednictvím </a:t>
            </a:r>
            <a:r>
              <a:rPr lang="cs-CZ" dirty="0" err="1" smtClean="0"/>
              <a:t>GitHub</a:t>
            </a:r>
            <a:r>
              <a:rPr lang="cs-CZ" dirty="0" smtClean="0"/>
              <a:t> (Podpora) a na mailu </a:t>
            </a:r>
            <a:r>
              <a:rPr lang="cs-CZ" dirty="0"/>
              <a:t> </a:t>
            </a:r>
            <a:r>
              <a:rPr lang="cs-CZ" dirty="0">
                <a:hlinkClick r:id="rId2"/>
              </a:rPr>
              <a:t>dnnt-podpora@nkp.cz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680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Návrhy na zařazení prostřednictvím aplikace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Po registraci a přihlášení knihovna </a:t>
            </a:r>
          </a:p>
          <a:p>
            <a:pPr>
              <a:buFontTx/>
              <a:buChar char="-"/>
            </a:pPr>
            <a:r>
              <a:rPr lang="cs-CZ" dirty="0" smtClean="0"/>
              <a:t>Uvidí podrobnou nápovědu</a:t>
            </a:r>
          </a:p>
          <a:p>
            <a:pPr>
              <a:buFontTx/>
              <a:buChar char="-"/>
            </a:pPr>
            <a:r>
              <a:rPr lang="cs-CZ" dirty="0" smtClean="0"/>
              <a:t>Může navrhovat díla</a:t>
            </a:r>
          </a:p>
          <a:p>
            <a:pPr marL="0" indent="0">
              <a:buNone/>
            </a:pPr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7126" t="10902" r="-17126" b="-10902"/>
          <a:stretch/>
        </p:blipFill>
        <p:spPr>
          <a:xfrm>
            <a:off x="185797" y="365126"/>
            <a:ext cx="13716000" cy="7429500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2722401" y="1667363"/>
            <a:ext cx="527538" cy="3165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248333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-197" t="11248" r="197" b="-9812"/>
          <a:stretch/>
        </p:blipFill>
        <p:spPr>
          <a:xfrm>
            <a:off x="-1256202" y="868973"/>
            <a:ext cx="12061049" cy="643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9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9999"/>
                </a:solidFill>
              </a:rPr>
              <a:t>Kontroly oproti distributorům</a:t>
            </a:r>
            <a:endParaRPr lang="cs-CZ" sz="3200" b="1" dirty="0">
              <a:solidFill>
                <a:srgbClr val="0099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/>
              <a:t>Automatizované, probíhají průběžně</a:t>
            </a:r>
          </a:p>
          <a:p>
            <a:pPr marL="0" indent="0">
              <a:buNone/>
            </a:pPr>
            <a:r>
              <a:rPr lang="cs-CZ" sz="2400" dirty="0" smtClean="0"/>
              <a:t>(kurátor vyhodnocuje na základě odkazu na nové vydání, dílo v SDNNT a odkazu do SK ČR).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 descr="www.kosatik.eu/wp-content/uploads/2015/09/Kosmas-l...">
            <a:extLst>
              <a:ext uri="{FF2B5EF4-FFF2-40B4-BE49-F238E27FC236}">
                <a16:creationId xmlns:a16="http://schemas.microsoft.com/office/drawing/2014/main" id="{FBE20250-D98B-4D68-9B2E-AE2E94A90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19" y="4175523"/>
            <a:ext cx="2497395" cy="52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almknihy.cz - získejte 3 % zpět | Plná Peněženka">
            <a:extLst>
              <a:ext uri="{FF2B5EF4-FFF2-40B4-BE49-F238E27FC236}">
                <a16:creationId xmlns:a16="http://schemas.microsoft.com/office/drawing/2014/main" id="{07C685EE-5B10-4B8B-8E9A-C2616CF5D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362" y="4175524"/>
            <a:ext cx="2297168" cy="52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2A4437A-EC62-46DA-AB42-E1CDE1E1ED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206" y="4175524"/>
            <a:ext cx="2406867" cy="52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4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-565" t="11124" r="565" b="-11317"/>
          <a:stretch/>
        </p:blipFill>
        <p:spPr>
          <a:xfrm>
            <a:off x="-5043948" y="199103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-27879" t="9575" r="-34898" b="-53216"/>
          <a:stretch/>
        </p:blipFill>
        <p:spPr>
          <a:xfrm>
            <a:off x="-2456601" y="331839"/>
            <a:ext cx="15063029" cy="7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2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t="12471" b="-5016"/>
          <a:stretch/>
        </p:blipFill>
        <p:spPr>
          <a:xfrm>
            <a:off x="-3874759" y="77110"/>
            <a:ext cx="15356380" cy="831803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Zaoblený obdélník 5"/>
          <p:cNvSpPr/>
          <p:nvPr/>
        </p:nvSpPr>
        <p:spPr>
          <a:xfrm>
            <a:off x="405581" y="1017639"/>
            <a:ext cx="8635179" cy="28169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21853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9999"/>
                </a:solidFill>
              </a:rPr>
              <a:t>Vyřazování/omezování přístupu nositelem práv (nakladateli, autory)</a:t>
            </a:r>
            <a:endParaRPr lang="cs-CZ" sz="3200" b="1" dirty="0">
              <a:solidFill>
                <a:srgbClr val="0099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Podle AZ, v  souladu s Memorandem uzavřeným mezi SČKN a NK ČR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Vyřazují se zařazená díla i návrhy.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Poslední požadavek: žádost prostřednictvím SČKN (1398 publikací)</a:t>
            </a:r>
          </a:p>
          <a:p>
            <a:pPr marL="0" indent="0">
              <a:buNone/>
            </a:pPr>
            <a:r>
              <a:rPr lang="cs-CZ" dirty="0" smtClean="0"/>
              <a:t>Větší podíl děl dostupných na trhu zachytí automatizované kontroly.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5645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9999"/>
                </a:solidFill>
              </a:rPr>
              <a:t>Volná díla a SDNNT</a:t>
            </a:r>
            <a:endParaRPr lang="cs-CZ" sz="3200" b="1" dirty="0">
              <a:solidFill>
                <a:srgbClr val="0099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Volné dílo (provedení) - originální </a:t>
            </a:r>
            <a:r>
              <a:rPr lang="cs-CZ" dirty="0"/>
              <a:t>texty </a:t>
            </a:r>
            <a:r>
              <a:rPr lang="cs-CZ" dirty="0" smtClean="0"/>
              <a:t>včetně </a:t>
            </a:r>
            <a:r>
              <a:rPr lang="cs-CZ" dirty="0"/>
              <a:t>doslovů apod., překlady, ilustrace, grafická </a:t>
            </a:r>
            <a:r>
              <a:rPr lang="cs-CZ" dirty="0" smtClean="0"/>
              <a:t>úprava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Aplikace umožňuje přenášet informace z </a:t>
            </a:r>
            <a:r>
              <a:rPr lang="cs-CZ" dirty="0" err="1" smtClean="0"/>
              <a:t>Kramerií</a:t>
            </a:r>
            <a:r>
              <a:rPr lang="cs-CZ" dirty="0" smtClean="0"/>
              <a:t> a na základě toho odstranit dílo ze SDNNT. </a:t>
            </a:r>
          </a:p>
        </p:txBody>
      </p:sp>
    </p:spTree>
    <p:extLst>
      <p:ext uri="{BB962C8B-B14F-4D97-AF65-F5344CB8AC3E}">
        <p14:creationId xmlns:p14="http://schemas.microsoft.com/office/powerpoint/2010/main" val="251676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9999"/>
                </a:solidFill>
              </a:rPr>
              <a:t>Závěrem</a:t>
            </a:r>
            <a:endParaRPr lang="cs-CZ" sz="3200" b="1" dirty="0">
              <a:solidFill>
                <a:srgbClr val="0099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Podmínkou zařazení do SDNNT je </a:t>
            </a:r>
            <a:r>
              <a:rPr lang="cs-CZ" u="sng" dirty="0" smtClean="0"/>
              <a:t>přítomnost záznamu v SK ČR</a:t>
            </a:r>
            <a:r>
              <a:rPr lang="cs-CZ" dirty="0" smtClean="0"/>
              <a:t>!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Případné návrhy na vývoj aplikace je možné zaznamenat na </a:t>
            </a:r>
            <a:r>
              <a:rPr lang="cs-CZ" dirty="0" err="1" smtClean="0"/>
              <a:t>GitHub</a:t>
            </a:r>
            <a:r>
              <a:rPr lang="cs-CZ" dirty="0" smtClean="0"/>
              <a:t> </a:t>
            </a:r>
            <a:r>
              <a:rPr lang="cs-CZ" dirty="0"/>
              <a:t> - https://github.com/NLCR/SeznamDNNT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4710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264685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Dotazy?</a:t>
            </a:r>
            <a:br>
              <a:rPr lang="cs-CZ" dirty="0" smtClean="0"/>
            </a:br>
            <a:r>
              <a:rPr lang="cs-CZ" dirty="0" smtClean="0"/>
              <a:t>Děkuji za pozornost!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sz="2025" dirty="0"/>
              <a:t>Kurátoři</a:t>
            </a:r>
            <a:br>
              <a:rPr lang="cs-CZ" sz="2025" dirty="0"/>
            </a:br>
            <a:r>
              <a:rPr lang="cs-CZ" sz="2025" dirty="0">
                <a:hlinkClick r:id="rId2"/>
              </a:rPr>
              <a:t>Dominika.Cypzirschová@nkp.cz</a:t>
            </a:r>
            <a:r>
              <a:rPr lang="cs-CZ" sz="2025" dirty="0"/>
              <a:t/>
            </a:r>
            <a:br>
              <a:rPr lang="cs-CZ" sz="2025" dirty="0"/>
            </a:br>
            <a:r>
              <a:rPr lang="cs-CZ" sz="2025" dirty="0">
                <a:hlinkClick r:id="rId3"/>
              </a:rPr>
              <a:t>Edita.Lichtenbergová@nkp.cz</a:t>
            </a:r>
            <a:r>
              <a:rPr lang="cs-CZ" sz="2025" dirty="0"/>
              <a:t/>
            </a:r>
            <a:br>
              <a:rPr lang="cs-CZ" sz="2025" dirty="0"/>
            </a:br>
            <a:endParaRPr lang="cs-CZ" sz="2025" dirty="0"/>
          </a:p>
        </p:txBody>
      </p:sp>
    </p:spTree>
    <p:extLst>
      <p:ext uri="{BB962C8B-B14F-4D97-AF65-F5344CB8AC3E}">
        <p14:creationId xmlns:p14="http://schemas.microsoft.com/office/powerpoint/2010/main" val="4581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2" y="500744"/>
            <a:ext cx="3085815" cy="1052286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+mn-lt"/>
              </a:rPr>
              <a:t>https://</a:t>
            </a:r>
            <a:r>
              <a:rPr lang="cs-CZ" sz="2800" b="1" dirty="0" smtClean="0">
                <a:latin typeface="+mn-lt"/>
              </a:rPr>
              <a:t>sdnnt.nkp.cz</a:t>
            </a:r>
            <a:r>
              <a:rPr lang="cs-CZ" sz="2400" b="1" dirty="0">
                <a:latin typeface="+mn-lt"/>
              </a:rPr>
              <a:t/>
            </a:r>
            <a:br>
              <a:rPr lang="cs-CZ" sz="2400" b="1" dirty="0">
                <a:latin typeface="+mn-lt"/>
              </a:rPr>
            </a:br>
            <a:endParaRPr lang="cs-CZ" sz="2400" b="1" dirty="0">
              <a:latin typeface="+mn-lt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380"/>
          <a:stretch/>
        </p:blipFill>
        <p:spPr>
          <a:xfrm>
            <a:off x="4141727" y="1354275"/>
            <a:ext cx="2690172" cy="1666361"/>
          </a:xfrm>
          <a:prstGeom prst="rect">
            <a:avLst/>
          </a:prstGeo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2" y="2400300"/>
            <a:ext cx="4627958" cy="3655144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Nová aplikace od 1. 9. 2022</a:t>
            </a:r>
          </a:p>
          <a:p>
            <a:endParaRPr lang="cs-CZ" sz="1500" dirty="0"/>
          </a:p>
          <a:p>
            <a:r>
              <a:rPr lang="cs-CZ" sz="1500" dirty="0"/>
              <a:t>Předtím </a:t>
            </a:r>
            <a:r>
              <a:rPr lang="cs-CZ" sz="1500" dirty="0" err="1"/>
              <a:t>Aleph</a:t>
            </a:r>
            <a:r>
              <a:rPr lang="cs-CZ" sz="1500" dirty="0"/>
              <a:t>/</a:t>
            </a:r>
            <a:r>
              <a:rPr lang="cs-CZ" sz="1500" dirty="0" err="1"/>
              <a:t>csv</a:t>
            </a:r>
            <a:endParaRPr lang="cs-CZ" sz="1500" dirty="0"/>
          </a:p>
          <a:p>
            <a:endParaRPr lang="cs-CZ" dirty="0" smtClean="0"/>
          </a:p>
          <a:p>
            <a:r>
              <a:rPr lang="cs-CZ" sz="2600" dirty="0"/>
              <a:t>Servisní stránka – běžný uživatel je navigován na DNNT</a:t>
            </a:r>
          </a:p>
          <a:p>
            <a:endParaRPr lang="cs-CZ" dirty="0"/>
          </a:p>
          <a:p>
            <a:r>
              <a:rPr lang="cs-CZ" sz="2600" b="1" dirty="0" smtClean="0">
                <a:solidFill>
                  <a:srgbClr val="009999"/>
                </a:solidFill>
              </a:rPr>
              <a:t>Digitální </a:t>
            </a:r>
            <a:r>
              <a:rPr lang="cs-CZ" sz="2600" b="1" dirty="0">
                <a:solidFill>
                  <a:srgbClr val="009999"/>
                </a:solidFill>
              </a:rPr>
              <a:t>kopie </a:t>
            </a:r>
            <a:r>
              <a:rPr lang="cs-CZ" sz="2600" b="1" dirty="0" smtClean="0">
                <a:solidFill>
                  <a:srgbClr val="009999"/>
                </a:solidFill>
              </a:rPr>
              <a:t>zařazených děl  </a:t>
            </a:r>
            <a:r>
              <a:rPr lang="cs-CZ" sz="2600" b="1" dirty="0">
                <a:solidFill>
                  <a:srgbClr val="009999"/>
                </a:solidFill>
              </a:rPr>
              <a:t>lze zveřejnit </a:t>
            </a:r>
            <a:r>
              <a:rPr lang="cs-CZ" sz="2600" b="1" dirty="0" smtClean="0">
                <a:solidFill>
                  <a:srgbClr val="009999"/>
                </a:solidFill>
              </a:rPr>
              <a:t>v </a:t>
            </a:r>
            <a:r>
              <a:rPr lang="cs-CZ" sz="2600" b="1" dirty="0">
                <a:solidFill>
                  <a:srgbClr val="009999"/>
                </a:solidFill>
              </a:rPr>
              <a:t>režimu DNNT (podle přidělené licence)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285" y="2728547"/>
            <a:ext cx="2646119" cy="124067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l="848" t="9866" r="-848" b="8255"/>
          <a:stretch/>
        </p:blipFill>
        <p:spPr>
          <a:xfrm>
            <a:off x="5102211" y="4394908"/>
            <a:ext cx="3457193" cy="166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0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9999"/>
                </a:solidFill>
              </a:rPr>
              <a:t>Legislativa</a:t>
            </a:r>
            <a:endParaRPr lang="cs-CZ" sz="3200" b="1" dirty="0">
              <a:solidFill>
                <a:srgbClr val="0099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600" b="1" dirty="0" smtClean="0"/>
              <a:t>Autorský zákon </a:t>
            </a:r>
            <a:r>
              <a:rPr lang="cs-CZ" sz="2600" b="1" dirty="0"/>
              <a:t>§ </a:t>
            </a:r>
            <a:r>
              <a:rPr lang="cs-CZ" sz="2600" b="1" dirty="0" smtClean="0"/>
              <a:t>97f </a:t>
            </a:r>
            <a:r>
              <a:rPr lang="cs-CZ" sz="2600" dirty="0" smtClean="0"/>
              <a:t>- Základní podmínky pro zařazení a vyřazení, vč. základních lhůt; vztahuje se na </a:t>
            </a:r>
            <a:r>
              <a:rPr lang="cs-CZ" sz="2600" b="1" dirty="0" smtClean="0"/>
              <a:t>slovesná díla</a:t>
            </a:r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r>
              <a:rPr lang="cs-CZ" sz="2600" dirty="0" smtClean="0"/>
              <a:t>Definuje práva nositele práv, knihovny nebo kolektivního správce.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600" dirty="0" smtClean="0"/>
              <a:t>„… dílo (provedení) není zjevně předmětem prodejních nebo licenčních podmínek, které zařazení do seznamu vylučují.“</a:t>
            </a:r>
          </a:p>
          <a:p>
            <a:pPr marL="0" indent="0">
              <a:buNone/>
            </a:pPr>
            <a:endParaRPr lang="cs-CZ" sz="2600" dirty="0" smtClean="0"/>
          </a:p>
          <a:p>
            <a:pPr marL="0" indent="0">
              <a:buNone/>
            </a:pPr>
            <a:r>
              <a:rPr lang="cs-CZ" sz="2600" dirty="0" smtClean="0"/>
              <a:t>Řeší podmínky </a:t>
            </a:r>
            <a:r>
              <a:rPr lang="cs-CZ" sz="2600" b="1" dirty="0" smtClean="0"/>
              <a:t>návrhu </a:t>
            </a:r>
            <a:r>
              <a:rPr lang="cs-CZ" sz="2600" dirty="0" smtClean="0"/>
              <a:t>a</a:t>
            </a:r>
            <a:r>
              <a:rPr lang="cs-CZ" sz="2600" b="1" dirty="0" smtClean="0"/>
              <a:t> vyřazení</a:t>
            </a:r>
            <a:r>
              <a:rPr lang="cs-CZ" sz="2600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5700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9999"/>
                </a:solidFill>
              </a:rPr>
              <a:t>Lhůty a licence</a:t>
            </a:r>
            <a:endParaRPr lang="cs-CZ" sz="3200" b="1" dirty="0">
              <a:solidFill>
                <a:srgbClr val="0099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2900" b="1" dirty="0"/>
              <a:t>Licenční smlouva </a:t>
            </a:r>
            <a:r>
              <a:rPr lang="cs-CZ" sz="2900" dirty="0"/>
              <a:t>omezuje seznam na monografie vydané do roku </a:t>
            </a:r>
            <a:r>
              <a:rPr lang="cs-CZ" sz="2900" b="1" dirty="0" smtClean="0"/>
              <a:t>2007</a:t>
            </a:r>
            <a:r>
              <a:rPr lang="cs-CZ" sz="2900" dirty="0" smtClean="0"/>
              <a:t>,</a:t>
            </a:r>
          </a:p>
          <a:p>
            <a:pPr marL="0" indent="0">
              <a:buNone/>
            </a:pPr>
            <a:r>
              <a:rPr lang="cs-CZ" sz="2900" dirty="0" smtClean="0"/>
              <a:t>(u periodik vydání  před 10 a více lety dle AZ). (Periodika x monografie)</a:t>
            </a:r>
            <a:endParaRPr lang="cs-CZ" sz="2900" dirty="0"/>
          </a:p>
          <a:p>
            <a:pPr marL="0" indent="0">
              <a:buNone/>
            </a:pPr>
            <a:endParaRPr lang="cs-CZ" sz="2900" dirty="0"/>
          </a:p>
          <a:p>
            <a:pPr marL="0" indent="0">
              <a:buNone/>
            </a:pPr>
            <a:r>
              <a:rPr lang="cs-CZ" sz="2900" dirty="0"/>
              <a:t>V souladu s </a:t>
            </a:r>
            <a:r>
              <a:rPr lang="cs-CZ" sz="2900" b="1" dirty="0"/>
              <a:t>Memorandem uzavřeným mezi SČKN a NK ČR</a:t>
            </a:r>
          </a:p>
          <a:p>
            <a:pPr marL="0" indent="0">
              <a:buNone/>
            </a:pPr>
            <a:r>
              <a:rPr lang="cs-CZ" sz="2900" dirty="0"/>
              <a:t>Monografie: </a:t>
            </a:r>
            <a:r>
              <a:rPr lang="cs-CZ" sz="2900" dirty="0" smtClean="0"/>
              <a:t>vydané od </a:t>
            </a:r>
            <a:r>
              <a:rPr lang="cs-CZ" sz="2900" dirty="0"/>
              <a:t>2002 výše na terminálech knihovny</a:t>
            </a:r>
          </a:p>
          <a:p>
            <a:pPr marL="0" indent="0">
              <a:buNone/>
            </a:pPr>
            <a:r>
              <a:rPr lang="cs-CZ" sz="2900" dirty="0"/>
              <a:t>		do 2001 online přístup</a:t>
            </a:r>
          </a:p>
          <a:p>
            <a:pPr marL="0" indent="0">
              <a:buNone/>
            </a:pPr>
            <a:endParaRPr lang="cs-CZ" sz="2900" dirty="0" smtClean="0"/>
          </a:p>
          <a:p>
            <a:pPr marL="0" indent="0">
              <a:buNone/>
            </a:pPr>
            <a:r>
              <a:rPr lang="cs-CZ" sz="2900" dirty="0" smtClean="0"/>
              <a:t>Memorandum </a:t>
            </a:r>
            <a:r>
              <a:rPr lang="cs-CZ" sz="2900" dirty="0" smtClean="0"/>
              <a:t>upravuje podmínky dalšího </a:t>
            </a:r>
            <a:r>
              <a:rPr lang="cs-CZ" sz="2900" b="1" dirty="0" smtClean="0"/>
              <a:t>omezení</a:t>
            </a:r>
            <a:r>
              <a:rPr lang="cs-CZ" sz="2900" dirty="0" smtClean="0"/>
              <a:t> </a:t>
            </a:r>
            <a:r>
              <a:rPr lang="cs-CZ" sz="2900" b="1" dirty="0" smtClean="0"/>
              <a:t>přístupu</a:t>
            </a:r>
            <a:r>
              <a:rPr lang="cs-CZ" sz="2900" dirty="0" smtClean="0"/>
              <a:t> (možnost omezení zpřístupnění na terminál knihovny)</a:t>
            </a:r>
          </a:p>
          <a:p>
            <a:pPr>
              <a:buFontTx/>
              <a:buChar char="-"/>
            </a:pPr>
            <a:r>
              <a:rPr lang="cs-CZ" sz="2900" dirty="0" smtClean="0"/>
              <a:t>produkce nakladatelství (vč. právního předchůdce)</a:t>
            </a:r>
          </a:p>
          <a:p>
            <a:pPr>
              <a:buFontTx/>
              <a:buChar char="-"/>
            </a:pPr>
            <a:r>
              <a:rPr lang="cs-CZ" sz="2900" dirty="0" smtClean="0"/>
              <a:t>tematicky obdobného obsahu (odborná a populárně naučná literatura)</a:t>
            </a:r>
            <a:endParaRPr lang="cs-CZ" sz="29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034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9999"/>
                </a:solidFill>
              </a:rPr>
              <a:t>Vsuvka k novele AZ</a:t>
            </a:r>
            <a:endParaRPr lang="cs-CZ" sz="3200" b="1" dirty="0">
              <a:solidFill>
                <a:srgbClr val="0099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2400" dirty="0" smtClean="0"/>
              <a:t>Připravuje se novela autorského zákona, která pravděpodobně přinese změny (k 1. 1. 2023?):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Rozšíření o další typy dokumentů (mapy, atlasy, hudebniny…)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Omezení </a:t>
            </a:r>
            <a:r>
              <a:rPr lang="cs-CZ" sz="2400" dirty="0" smtClean="0"/>
              <a:t>licence pro zařazení na seznam – 20 let zpět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7749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9999"/>
                </a:solidFill>
              </a:rPr>
              <a:t>SDNNT </a:t>
            </a:r>
            <a:r>
              <a:rPr lang="cs-CZ" dirty="0" smtClean="0">
                <a:solidFill>
                  <a:srgbClr val="009999"/>
                </a:solidFill>
              </a:rPr>
              <a:t> </a:t>
            </a:r>
            <a:r>
              <a:rPr lang="cs-CZ" dirty="0" smtClean="0">
                <a:solidFill>
                  <a:srgbClr val="009999"/>
                </a:solidFill>
              </a:rPr>
              <a:t>a</a:t>
            </a:r>
            <a:endParaRPr lang="cs-CZ" dirty="0">
              <a:solidFill>
                <a:srgbClr val="0099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 smtClean="0"/>
              <a:t>Záznamy nelze vytvářet v aplikaci,  přebírají se ze Souborného katalogu </a:t>
            </a:r>
            <a:r>
              <a:rPr lang="cs-CZ" sz="2400" dirty="0" smtClean="0"/>
              <a:t>ČR.</a:t>
            </a:r>
          </a:p>
          <a:p>
            <a:pPr marL="0" indent="0">
              <a:buNone/>
            </a:pPr>
            <a:r>
              <a:rPr lang="cs-CZ" sz="2400" dirty="0" smtClean="0"/>
              <a:t>Nevýhoda</a:t>
            </a:r>
            <a:r>
              <a:rPr lang="cs-CZ" sz="2400" dirty="0" smtClean="0"/>
              <a:t>:  do SDNNT se pak promítají </a:t>
            </a:r>
            <a:r>
              <a:rPr lang="cs-CZ" sz="2400" dirty="0" err="1" smtClean="0"/>
              <a:t>deduplikace</a:t>
            </a:r>
            <a:r>
              <a:rPr lang="cs-CZ" sz="2400" dirty="0" smtClean="0"/>
              <a:t>  a další úpravy v SK </a:t>
            </a:r>
            <a:r>
              <a:rPr lang="cs-CZ" sz="2400" dirty="0" smtClean="0"/>
              <a:t>ČR.</a:t>
            </a:r>
            <a:endParaRPr lang="cs-CZ" sz="2400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Každodenně se slaďuje obsah, kurátor vyhodnocuje požadavky:</a:t>
            </a:r>
          </a:p>
          <a:p>
            <a:pPr>
              <a:buFontTx/>
              <a:buChar char="-"/>
            </a:pPr>
            <a:r>
              <a:rPr lang="cs-CZ" sz="2000" dirty="0"/>
              <a:t>Smazaný záznam, nástupce  bez licence a stavu</a:t>
            </a:r>
          </a:p>
          <a:p>
            <a:pPr>
              <a:buFontTx/>
              <a:buChar char="-"/>
            </a:pPr>
            <a:r>
              <a:rPr lang="cs-CZ" sz="2000" dirty="0"/>
              <a:t>Smazaný záznam, nástupce se stejnou licencí, s rozdílnou licencí</a:t>
            </a:r>
          </a:p>
          <a:p>
            <a:pPr>
              <a:buFontTx/>
              <a:buChar char="-"/>
            </a:pPr>
            <a:r>
              <a:rPr lang="cs-CZ" sz="2000" dirty="0"/>
              <a:t>Smazaný záznam bez nástupce (ukázalo se např., že jde o kartografický dokument)</a:t>
            </a: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05B65BA-5005-46C9-B93F-949A3C0EC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107" y="591786"/>
            <a:ext cx="1402663" cy="73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5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t="10308" b="-9449"/>
          <a:stretch/>
        </p:blipFill>
        <p:spPr>
          <a:xfrm>
            <a:off x="-1160513" y="848031"/>
            <a:ext cx="11931893" cy="5641258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3542071" y="2065862"/>
            <a:ext cx="298939" cy="2227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211445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29" t="11204" r="-1154" b="-5603"/>
          <a:stretch/>
        </p:blipFill>
        <p:spPr>
          <a:xfrm>
            <a:off x="266606" y="769893"/>
            <a:ext cx="13856677" cy="701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8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1760</TotalTime>
  <Words>563</Words>
  <Application>Microsoft Office PowerPoint</Application>
  <PresentationFormat>Předvádění na obrazovce (4:3)</PresentationFormat>
  <Paragraphs>88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Motiv Office</vt:lpstr>
      <vt:lpstr>Seznam děl nedostupných na trhu  </vt:lpstr>
      <vt:lpstr>Prezentace aplikace PowerPoint</vt:lpstr>
      <vt:lpstr>https://sdnnt.nkp.cz </vt:lpstr>
      <vt:lpstr>Legislativa</vt:lpstr>
      <vt:lpstr>Lhůty a licence</vt:lpstr>
      <vt:lpstr>Vsuvka k novele AZ</vt:lpstr>
      <vt:lpstr>SDNNT  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Funkce aplikace:</vt:lpstr>
      <vt:lpstr>Návrhy na zařazení prostřednictvím aplikace</vt:lpstr>
      <vt:lpstr>Prezentace aplikace PowerPoint</vt:lpstr>
      <vt:lpstr>Kontroly oproti distributorům</vt:lpstr>
      <vt:lpstr>Prezentace aplikace PowerPoint</vt:lpstr>
      <vt:lpstr>Prezentace aplikace PowerPoint</vt:lpstr>
      <vt:lpstr>Vyřazování/omezování přístupu nositelem práv (nakladateli, autory)</vt:lpstr>
      <vt:lpstr>Volná díla a SDNNT</vt:lpstr>
      <vt:lpstr>Závěrem</vt:lpstr>
      <vt:lpstr>    Dotazy? Děkuji za pozornost!      Kurátoři Dominika.Cypzirschová@nkp.cz Edita.Lichtenbergová@nkp.cz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Seznam děl nedostupných na trhu</dc:title>
  <dc:creator>Lichtenbergová Edita</dc:creator>
  <cp:lastModifiedBy>Lichtenbergová Edita</cp:lastModifiedBy>
  <cp:revision>89</cp:revision>
  <cp:lastPrinted>2022-11-14T12:50:11Z</cp:lastPrinted>
  <dcterms:created xsi:type="dcterms:W3CDTF">2022-11-04T12:37:54Z</dcterms:created>
  <dcterms:modified xsi:type="dcterms:W3CDTF">2022-11-24T16:11:27Z</dcterms:modified>
</cp:coreProperties>
</file>