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roxima Nova" panose="020B0604020202020204" charset="0"/>
      <p:regular r:id="rId15"/>
      <p:bold r:id="rId16"/>
      <p:italic r:id="rId17"/>
      <p:boldItalic r:id="rId18"/>
    </p:embeddedFont>
    <p:embeddedFont>
      <p:font typeface="PT Sans Narrow" panose="020B0604020202020204" charset="-18"/>
      <p:regular r:id="rId19"/>
      <p:bold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ED266D-0161-496D-A4BE-778834553BF9}">
  <a:tblStyle styleId="{59ED266D-0161-496D-A4BE-778834553B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4da2ab96a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94da2ab96a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4da2ab96a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94da2ab96a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94da2ab96a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94da2ab96a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4da2ab96a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4da2ab96a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90ae90be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990ae90be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4da2ab96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4da2ab96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4da2ab96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4da2ab96a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4da2ab96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4da2ab96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98b3145f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98b3145f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94da2ab96a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94da2ab96a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4da2ab96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94da2ab96a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lin.cz/caslin/dokumenty/recenze-navrh-doporuceni-k-pripominkovani-pro-knihovny-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caslin.cz/caslin/dokumenty/zapis-zdrojoveho-dokumentu-do-pole-773-k-pripominkovani-pro-knihovn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lin.cz/caslin/spoluprace/databaze-ceskych-clanku-baze-an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koncepce/koncepce-narodniho-systemu-analyticke-bibliografi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slin.cz/caslin/spoluprace/databaze-ceskych-clanku-baze-a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Databáze          - další dějství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52"/>
            <a:ext cx="4870500" cy="9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Petra Šťastná       David Veselý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2183" i="1"/>
              <a:t>Národní knihovna ČR</a:t>
            </a:r>
            <a:endParaRPr sz="2183" i="1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775" y="1948050"/>
            <a:ext cx="1187675" cy="6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1004225" y="4302025"/>
            <a:ext cx="713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i="1">
                <a:latin typeface="Open Sans"/>
                <a:ea typeface="Open Sans"/>
                <a:cs typeface="Open Sans"/>
                <a:sym typeface="Open Sans"/>
              </a:rPr>
              <a:t>Výroční seminář SK a NA ČR, 28. 11. 2022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Metodika 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nové materiály k připomínkování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3"/>
              </a:rPr>
              <a:t>Recenze</a:t>
            </a:r>
            <a:r>
              <a:rPr lang="cs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4"/>
              </a:rPr>
              <a:t>Zápis zdrojového dokumentu</a:t>
            </a:r>
            <a:r>
              <a:rPr lang="cs"/>
              <a:t>  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6700" y="1766901"/>
            <a:ext cx="4312551" cy="2181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ANL v roce 2023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/>
              <a:t>NK</a:t>
            </a:r>
            <a:endParaRPr sz="1600"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VISK k ANL pro NK ČR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technická správa báze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vlastní excerpce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pokračující revize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semináře a školení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pokračuje snaha o navýšení pracovních kapacit pro agendu analytické bibliografie v NK ČR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/>
              <a:t>kooperace</a:t>
            </a:r>
            <a:endParaRPr sz="1600"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projekty v rámci programu VISK9 na doplňování záznamů do báze ANL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záznamy z vlastní oborové nebo regionální excerpce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Děkujeme za pozornost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 za spolupráci</a:t>
            </a:r>
            <a:endParaRPr/>
          </a:p>
        </p:txBody>
      </p:sp>
      <p:sp>
        <p:nvSpPr>
          <p:cNvPr id="142" name="Google Shape;142;p24"/>
          <p:cNvSpPr txBox="1"/>
          <p:nvPr/>
        </p:nvSpPr>
        <p:spPr>
          <a:xfrm>
            <a:off x="5575075" y="3877075"/>
            <a:ext cx="3346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David Veselý</a:t>
            </a:r>
            <a:endParaRPr sz="17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david.vesely@nkp.cz</a:t>
            </a:r>
            <a:endParaRPr sz="1500" u="sng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350500" y="3877075"/>
            <a:ext cx="3346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Petra Šťastná</a:t>
            </a:r>
            <a:endParaRPr sz="17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petra.stastna@nkp.cz</a:t>
            </a:r>
            <a:endParaRPr sz="1500" u="sng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560400" y="2049750"/>
            <a:ext cx="816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https://www.caslin.cz/caslin/spoluprace/databaze-ceskych-clanku-baze-anl</a:t>
            </a:r>
            <a:r>
              <a:rPr lang="cs" sz="16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225" y="230400"/>
            <a:ext cx="14192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2000" y="264125"/>
            <a:ext cx="1400998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tu zaznělo v roce 2019?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 b="1"/>
              <a:t>ANL v roce 2019 - přehled</a:t>
            </a:r>
            <a:endParaRPr sz="1500"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báze ANL technicky i obsahově spravována v NK ČR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pokračování excerpce s podporou programu VISK9/1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zapojeno 15 knihoven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závazek cca 19 200 záznamů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přispěvatelé z dalších knihoven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 b="1"/>
              <a:t>ANL v roce 2020 - výhled</a:t>
            </a:r>
            <a:endParaRPr sz="1500"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nadále správa báze ANL v NK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technická správa báze ANL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koordinace excerpční základny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nadále pokračování VISK 9/1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kooperativní doplňování záznamů do báze ANL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realizace </a:t>
            </a:r>
            <a:r>
              <a:rPr lang="cs" i="1" u="sng">
                <a:solidFill>
                  <a:schemeClr val="hlink"/>
                </a:solidFill>
                <a:hlinkClick r:id="rId3"/>
              </a:rPr>
              <a:t>Koncepce národního systému analytické bibliografie</a:t>
            </a:r>
            <a:r>
              <a:rPr lang="cs"/>
              <a:t> - vznik pracoviště analytické bibliografie v NK ČR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koordinační a metodická činnost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vlastní excerpce</a:t>
            </a:r>
            <a:endParaRPr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… se posouvá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ANL v roce 2020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NK ČR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technická i obsahová správa báze ANL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koordinace excerpční základny pro VISK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/>
              <a:t>kooperující knihovny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pokračování excerpce s podporou programu VISK9/1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počet knihoven: 13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počet přislíbených záznamů: 18 910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pokračuje přispívání oborových a krajských knihoven z vlastní excerpce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147" y="122825"/>
            <a:ext cx="3645678" cy="4759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ANL v roce 2021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NK ČR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cs" b="1"/>
              <a:t>zřízení systemizovaného místa</a:t>
            </a:r>
            <a:r>
              <a:rPr lang="cs"/>
              <a:t> pro analytickou bibliografii </a:t>
            </a:r>
            <a:br>
              <a:rPr lang="cs"/>
            </a:br>
            <a:r>
              <a:rPr lang="cs"/>
              <a:t>v Oddělení souborných katalogů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obsahová správa databáze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nastavení dalších kontrol nad záznamy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doplňování záznamů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/>
              <a:t>kooperující knihovny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pokračování excerpce s podporou z programu VISK9</a:t>
            </a:r>
            <a:endParaRPr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počet knihoven: 13</a:t>
            </a:r>
            <a:endParaRPr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cs"/>
              <a:t>počet přislíbených záznamů: 20 260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pokračuje přispívání oborových a krajských knihoven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576" y="161212"/>
            <a:ext cx="4213799" cy="4821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Kooperace na doplňování báze ANL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50" y="1340650"/>
            <a:ext cx="5472226" cy="3093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Roční přírůstek do ANL v letech 2017-2021</a:t>
            </a:r>
            <a:endParaRPr/>
          </a:p>
        </p:txBody>
      </p:sp>
      <p:graphicFrame>
        <p:nvGraphicFramePr>
          <p:cNvPr id="103" name="Google Shape;103;p18"/>
          <p:cNvGraphicFramePr/>
          <p:nvPr/>
        </p:nvGraphicFramePr>
        <p:xfrm>
          <a:off x="952500" y="141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{59ED266D-0161-496D-A4BE-778834553BF9}</a:tableStyleId>
              </a:tblPr>
              <a:tblGrid>
                <a:gridCol w="224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 b="1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2017</a:t>
                      </a:r>
                      <a:endParaRPr sz="1800" b="1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 b="1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2018</a:t>
                      </a:r>
                      <a:endParaRPr sz="1800" b="1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 b="1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2019 </a:t>
                      </a:r>
                      <a:endParaRPr sz="1800" b="1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 b="1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2020</a:t>
                      </a:r>
                      <a:endParaRPr sz="1800" b="1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 b="1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2021</a:t>
                      </a:r>
                      <a:endParaRPr sz="1800" b="1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počet přispívajících knihoven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24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25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24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24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25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počet záznamů za rok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50 933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63 878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45 527 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46 444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45 498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celkový počet záznamů (k 2021)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1 875 482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Doplňování plných textů</a:t>
            </a:r>
            <a:endParaRPr/>
          </a:p>
        </p:txBody>
      </p:sp>
      <p:graphicFrame>
        <p:nvGraphicFramePr>
          <p:cNvPr id="109" name="Google Shape;109;p19"/>
          <p:cNvGraphicFramePr/>
          <p:nvPr/>
        </p:nvGraphicFramePr>
        <p:xfrm>
          <a:off x="352200" y="11524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{59ED266D-0161-496D-A4BE-778834553BF9}</a:tableStyleId>
              </a:tblPr>
              <a:tblGrid>
                <a:gridCol w="310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5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návěští</a:t>
                      </a:r>
                      <a:endParaRPr sz="15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5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zdroj</a:t>
                      </a:r>
                      <a:endParaRPr sz="15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5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2020</a:t>
                      </a:r>
                      <a:endParaRPr sz="15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5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2021</a:t>
                      </a:r>
                      <a:endParaRPr sz="15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5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2022</a:t>
                      </a:r>
                      <a:endParaRPr sz="15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$$yDigitalizovaný dokument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Kramerius </a:t>
                      </a:r>
                      <a:b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(NK, MZK, JVK)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90 665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96 964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88 440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$$yPlný text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Kramerius, Webarchiv, online verze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372 757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386 723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424 741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$$yPlný text</a:t>
                      </a:r>
                      <a:endParaRPr sz="1100"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full.nkp.cz</a:t>
                      </a:r>
                      <a:endParaRPr sz="1100"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128 526</a:t>
                      </a:r>
                      <a:endParaRPr sz="1100"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126 326</a:t>
                      </a:r>
                      <a:endParaRPr sz="1100"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126 326</a:t>
                      </a:r>
                      <a:endParaRPr sz="1100"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$$yPlný text - pro registrované uživatele NK ČR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EzProxy/Shibboleth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13 700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13 693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8 773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$$yPlný text DNNT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Kramerius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41 216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celkem záznamů s odkazem </a:t>
                      </a:r>
                      <a:br>
                        <a:rPr lang="cs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cs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(včetně skrytých)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605 648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623 706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689 496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 b="1" i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celkem záznamů (bez skrytých)</a:t>
                      </a:r>
                      <a:endParaRPr sz="1100" b="1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 b="1" i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477 122</a:t>
                      </a:r>
                      <a:endParaRPr sz="1100" b="1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 b="1" i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497 380</a:t>
                      </a:r>
                      <a:endParaRPr sz="1100" b="1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00" b="1" i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563 170</a:t>
                      </a:r>
                      <a:endParaRPr sz="1100" b="1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ANL v roce 2022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pokračují projekty VISK 9/1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kooperativní doplňování záznamů do báze ANL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projekt VISK pro ANL za NK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schválení projektu v první polovině roku 2021 před zřízením systemizovaného místa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technická správa báze + prostor pro vlastní excerpci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probíhají školení mezi zájemci o spolupráci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Kde najdete informace?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25" y="1400750"/>
            <a:ext cx="5511099" cy="3445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2" name="Google Shape;122;p21"/>
          <p:cNvSpPr txBox="1"/>
          <p:nvPr/>
        </p:nvSpPr>
        <p:spPr>
          <a:xfrm>
            <a:off x="2250950" y="978200"/>
            <a:ext cx="659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https://www.caslin.cz/caslin/spoluprace/databaze-ceskych-clanku-baze-anl</a:t>
            </a:r>
            <a:r>
              <a:rPr lang="cs" sz="13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Předvádění na obrazovce (16:9)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Proxima Nova</vt:lpstr>
      <vt:lpstr>PT Sans Narrow</vt:lpstr>
      <vt:lpstr>Open Sans</vt:lpstr>
      <vt:lpstr>Tropic</vt:lpstr>
      <vt:lpstr>Databáze          - další dějství</vt:lpstr>
      <vt:lpstr>Co tu zaznělo v roce 2019?</vt:lpstr>
      <vt:lpstr>ANL v roce 2020</vt:lpstr>
      <vt:lpstr>ANL v roce 2021</vt:lpstr>
      <vt:lpstr>Kooperace na doplňování báze ANL</vt:lpstr>
      <vt:lpstr>Roční přírůstek do ANL v letech 2017-2021</vt:lpstr>
      <vt:lpstr>Doplňování plných textů</vt:lpstr>
      <vt:lpstr>ANL v roce 2022</vt:lpstr>
      <vt:lpstr>Kde najdete informace?</vt:lpstr>
      <vt:lpstr>Metodika </vt:lpstr>
      <vt:lpstr>ANL v roce 2023</vt:lpstr>
      <vt:lpstr>Děkujeme za pozornost a za spolupráci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Databáze          - další dějství</dc:title>
  <dc:creator>Svobodová Eva</dc:creator>
  <cp:lastModifiedBy>Svobodová Eva</cp:lastModifiedBy>
  <cp:revision>1</cp:revision>
  <dcterms:modified xsi:type="dcterms:W3CDTF">2022-11-27T20:33:11Z</dcterms:modified>
</cp:coreProperties>
</file>