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5143500" type="screen16x9"/>
  <p:notesSz cx="6858000" cy="9144000"/>
  <p:embeddedFontLst>
    <p:embeddedFont>
      <p:font typeface="Proxima Nova" panose="020B0604020202020204" charset="0"/>
      <p:regular r:id="rId15"/>
      <p:bold r:id="rId16"/>
      <p:italic r:id="rId17"/>
      <p:boldItalic r:id="rId18"/>
    </p:embeddedFont>
    <p:embeddedFont>
      <p:font typeface="PT Sans Narrow" panose="020B0604020202020204" charset="-18"/>
      <p:regular r:id="rId19"/>
      <p:bold r:id="rId20"/>
    </p:embeddedFont>
    <p:embeddedFont>
      <p:font typeface="Open Sans" panose="020B0604020202020204" charset="0"/>
      <p:regular r:id="rId21"/>
      <p:bold r:id="rId22"/>
      <p:italic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ED266D-0161-496D-A4BE-778834553BF9}">
  <a:tblStyle styleId="{59ED266D-0161-496D-A4BE-778834553BF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4" d="100"/>
          <a:sy n="134" d="100"/>
        </p:scale>
        <p:origin x="144" y="62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194da2ab96a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194da2ab96a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194da2ab96a_0_2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194da2ab96a_0_2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194da2ab96a_0_2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194da2ab96a_0_2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194da2ab96a_0_1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194da2ab96a_0_1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1990ae90be6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1990ae90be6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194da2ab96a_0_1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194da2ab96a_0_1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194da2ab96a_0_1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194da2ab96a_0_1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194da2ab96a_0_2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194da2ab96a_0_2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198b3145fb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198b3145fb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194da2ab96a_0_1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194da2ab96a_0_1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194da2ab96a_0_2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194da2ab96a_0_2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7007735" y="3176888"/>
            <a:ext cx="562200" cy="0"/>
          </a:xfrm>
          <a:prstGeom prst="straightConnector1">
            <a:avLst/>
          </a:prstGeom>
          <a:noFill/>
          <a:ln w="762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1" name="Google Shape;11;p2"/>
          <p:cNvCxnSpPr/>
          <p:nvPr/>
        </p:nvCxnSpPr>
        <p:spPr>
          <a:xfrm>
            <a:off x="1575035" y="3158252"/>
            <a:ext cx="562200" cy="0"/>
          </a:xfrm>
          <a:prstGeom prst="straightConnector1">
            <a:avLst/>
          </a:prstGeom>
          <a:noFill/>
          <a:ln w="762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12" name="Google Shape;12;p2"/>
          <p:cNvGrpSpPr/>
          <p:nvPr/>
        </p:nvGrpSpPr>
        <p:grpSpPr>
          <a:xfrm>
            <a:off x="1004144" y="1022025"/>
            <a:ext cx="7136668" cy="152400"/>
            <a:chOff x="1346429" y="1011300"/>
            <a:chExt cx="6452100" cy="152400"/>
          </a:xfrm>
        </p:grpSpPr>
        <p:cxnSp>
          <p:nvCxnSpPr>
            <p:cNvPr id="13" name="Google Shape;13;p2"/>
            <p:cNvCxnSpPr/>
            <p:nvPr/>
          </p:nvCxnSpPr>
          <p:spPr>
            <a:xfrm rot="10800000">
              <a:off x="1346429" y="1011300"/>
              <a:ext cx="6452100" cy="0"/>
            </a:xfrm>
            <a:prstGeom prst="straightConnector1">
              <a:avLst/>
            </a:prstGeom>
            <a:noFill/>
            <a:ln w="762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" name="Google Shape;14;p2"/>
            <p:cNvCxnSpPr/>
            <p:nvPr/>
          </p:nvCxnSpPr>
          <p:spPr>
            <a:xfrm rot="10800000">
              <a:off x="1346429" y="1163700"/>
              <a:ext cx="64521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15" name="Google Shape;15;p2"/>
          <p:cNvGrpSpPr/>
          <p:nvPr/>
        </p:nvGrpSpPr>
        <p:grpSpPr>
          <a:xfrm>
            <a:off x="1004151" y="3969100"/>
            <a:ext cx="7136668" cy="152400"/>
            <a:chOff x="1346435" y="3969088"/>
            <a:chExt cx="6452100" cy="152400"/>
          </a:xfrm>
        </p:grpSpPr>
        <p:cxnSp>
          <p:nvCxnSpPr>
            <p:cNvPr id="16" name="Google Shape;16;p2"/>
            <p:cNvCxnSpPr/>
            <p:nvPr/>
          </p:nvCxnSpPr>
          <p:spPr>
            <a:xfrm>
              <a:off x="1346435" y="4121488"/>
              <a:ext cx="6452100" cy="0"/>
            </a:xfrm>
            <a:prstGeom prst="straightConnector1">
              <a:avLst/>
            </a:prstGeom>
            <a:noFill/>
            <a:ln w="762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1346435" y="3969088"/>
              <a:ext cx="64521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8" name="Google Shape;18;p2"/>
          <p:cNvSpPr txBox="1">
            <a:spLocks noGrp="1"/>
          </p:cNvSpPr>
          <p:nvPr>
            <p:ph type="ctrTitle"/>
          </p:nvPr>
        </p:nvSpPr>
        <p:spPr>
          <a:xfrm>
            <a:off x="1004150" y="1751764"/>
            <a:ext cx="7136700" cy="102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subTitle" idx="1"/>
          </p:nvPr>
        </p:nvSpPr>
        <p:spPr>
          <a:xfrm>
            <a:off x="2137225" y="2850039"/>
            <a:ext cx="4870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1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304850"/>
            <a:ext cx="8520600" cy="15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8" name="Google Shape;58;p11"/>
          <p:cNvSpPr txBox="1">
            <a:spLocks noGrp="1"/>
          </p:cNvSpPr>
          <p:nvPr>
            <p:ph type="body" idx="1"/>
          </p:nvPr>
        </p:nvSpPr>
        <p:spPr>
          <a:xfrm>
            <a:off x="311700" y="2995650"/>
            <a:ext cx="8520600" cy="10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9" name="Google Shape;59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/>
          <p:nvPr/>
        </p:nvSpPr>
        <p:spPr>
          <a:xfrm>
            <a:off x="-50" y="2571900"/>
            <a:ext cx="9144000" cy="2571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title"/>
          </p:nvPr>
        </p:nvSpPr>
        <p:spPr>
          <a:xfrm>
            <a:off x="311700" y="814800"/>
            <a:ext cx="8571300" cy="94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1"/>
          </p:nvPr>
        </p:nvSpPr>
        <p:spPr>
          <a:xfrm>
            <a:off x="311700" y="1266175"/>
            <a:ext cx="39999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2"/>
          </p:nvPr>
        </p:nvSpPr>
        <p:spPr>
          <a:xfrm>
            <a:off x="4832400" y="1266175"/>
            <a:ext cx="39999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6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36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7" name="Google Shape;47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8" name="Google Shape;48;p9"/>
          <p:cNvSpPr txBox="1">
            <a:spLocks noGrp="1"/>
          </p:cNvSpPr>
          <p:nvPr>
            <p:ph type="title"/>
          </p:nvPr>
        </p:nvSpPr>
        <p:spPr>
          <a:xfrm>
            <a:off x="265500" y="1039675"/>
            <a:ext cx="4045200" cy="167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subTitle" idx="1"/>
          </p:nvPr>
        </p:nvSpPr>
        <p:spPr>
          <a:xfrm>
            <a:off x="265500" y="27268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0" name="Google Shape;50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>
            <a:spLocks noGrp="1"/>
          </p:cNvSpPr>
          <p:nvPr>
            <p:ph type="body" idx="1"/>
          </p:nvPr>
        </p:nvSpPr>
        <p:spPr>
          <a:xfrm>
            <a:off x="311700" y="423072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T Sans Narrow"/>
              <a:buNone/>
              <a:defRPr sz="2400">
                <a:latin typeface="PT Sans Narrow"/>
                <a:ea typeface="PT Sans Narrow"/>
                <a:cs typeface="PT Sans Narrow"/>
                <a:sym typeface="PT Sans Narrow"/>
              </a:defRPr>
            </a:lvl1pPr>
          </a:lstStyle>
          <a:p>
            <a:endParaRPr/>
          </a:p>
        </p:txBody>
      </p:sp>
      <p:sp>
        <p:nvSpPr>
          <p:cNvPr id="54" name="Google Shape;54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tropic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Char char="●"/>
              <a:defRPr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slin.cz/caslin/dokumenty/recenze-navrh-doporuceni-k-pripominkovani-pro-knihovny-1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hyperlink" Target="https://www.caslin.cz/caslin/dokumenty/zapis-zdrojoveho-dokumentu-do-pole-773-k-pripominkovani-pro-knihovny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slin.cz/caslin/spoluprace/databaze-ceskych-clanku-baze-anl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ipk.nkp.cz/docs/koncepce/koncepce-narodniho-systemu-analyticke-bibliografie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caslin.cz/caslin/spoluprace/databaze-ceskych-clanku-baze-an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3"/>
          <p:cNvSpPr txBox="1">
            <a:spLocks noGrp="1"/>
          </p:cNvSpPr>
          <p:nvPr>
            <p:ph type="ctrTitle"/>
          </p:nvPr>
        </p:nvSpPr>
        <p:spPr>
          <a:xfrm>
            <a:off x="1004150" y="1751764"/>
            <a:ext cx="7136700" cy="102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Databáze          - další dějství</a:t>
            </a:r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subTitle" idx="1"/>
          </p:nvPr>
        </p:nvSpPr>
        <p:spPr>
          <a:xfrm>
            <a:off x="2137225" y="2850052"/>
            <a:ext cx="4870500" cy="96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Petra Šťastná       David Veselý</a:t>
            </a:r>
            <a:endParaRPr/>
          </a:p>
          <a:p>
            <a:pPr marL="0" lvl="0" indent="0" algn="ctr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cs" sz="2183" i="1"/>
              <a:t>Národní knihovna ČR</a:t>
            </a:r>
            <a:endParaRPr sz="2183" i="1"/>
          </a:p>
        </p:txBody>
      </p:sp>
      <p:pic>
        <p:nvPicPr>
          <p:cNvPr id="68" name="Google Shape;68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91775" y="1948050"/>
            <a:ext cx="1187675" cy="629825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3"/>
          <p:cNvSpPr txBox="1"/>
          <p:nvPr/>
        </p:nvSpPr>
        <p:spPr>
          <a:xfrm>
            <a:off x="1004225" y="4302025"/>
            <a:ext cx="7136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i="1">
                <a:latin typeface="Open Sans"/>
                <a:ea typeface="Open Sans"/>
                <a:cs typeface="Open Sans"/>
                <a:sym typeface="Open Sans"/>
              </a:rPr>
              <a:t>Výroční seminář SK a NA ČR, 28. 11. 2022</a:t>
            </a:r>
            <a:endParaRPr i="1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Metodika </a:t>
            </a:r>
            <a:endParaRPr/>
          </a:p>
        </p:txBody>
      </p:sp>
      <p:sp>
        <p:nvSpPr>
          <p:cNvPr id="128" name="Google Shape;128;p22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nové materiály k připomínkování</a:t>
            </a:r>
            <a:endParaRPr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cs" u="sng">
                <a:solidFill>
                  <a:schemeClr val="hlink"/>
                </a:solidFill>
                <a:hlinkClick r:id="rId3"/>
              </a:rPr>
              <a:t>Recenze</a:t>
            </a:r>
            <a:r>
              <a:rPr lang="cs"/>
              <a:t>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 u="sng">
                <a:solidFill>
                  <a:schemeClr val="hlink"/>
                </a:solidFill>
                <a:hlinkClick r:id="rId4"/>
              </a:rPr>
              <a:t>Zápis zdrojového dokumentu</a:t>
            </a:r>
            <a:r>
              <a:rPr lang="cs"/>
              <a:t>  </a:t>
            </a:r>
            <a:endParaRPr/>
          </a:p>
        </p:txBody>
      </p:sp>
      <p:pic>
        <p:nvPicPr>
          <p:cNvPr id="129" name="Google Shape;129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396700" y="1766901"/>
            <a:ext cx="4312551" cy="218187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ANL v roce 2023</a:t>
            </a:r>
            <a:endParaRPr/>
          </a:p>
        </p:txBody>
      </p:sp>
      <p:sp>
        <p:nvSpPr>
          <p:cNvPr id="135" name="Google Shape;135;p23"/>
          <p:cNvSpPr txBox="1">
            <a:spLocks noGrp="1"/>
          </p:cNvSpPr>
          <p:nvPr>
            <p:ph type="body" idx="1"/>
          </p:nvPr>
        </p:nvSpPr>
        <p:spPr>
          <a:xfrm>
            <a:off x="311700" y="1266175"/>
            <a:ext cx="39999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1600" b="1"/>
              <a:t>NK</a:t>
            </a:r>
            <a:endParaRPr sz="1600" b="1"/>
          </a:p>
          <a:p>
            <a:pPr marL="457200" lvl="0" indent="-317500" algn="l" rtl="0">
              <a:spcBef>
                <a:spcPts val="1200"/>
              </a:spcBef>
              <a:spcAft>
                <a:spcPts val="0"/>
              </a:spcAft>
              <a:buSzPts val="1400"/>
              <a:buChar char="●"/>
            </a:pPr>
            <a:r>
              <a:rPr lang="cs"/>
              <a:t>VISK k ANL pro NK ČR</a:t>
            </a:r>
            <a:endParaRPr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cs"/>
              <a:t>technická správa báze</a:t>
            </a:r>
            <a:endParaRPr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cs"/>
              <a:t>vlastní excerpce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cs"/>
              <a:t>pokračující revize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cs"/>
              <a:t>semináře a školení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457200" lvl="0" indent="-317500" algn="l" rtl="0">
              <a:spcBef>
                <a:spcPts val="1200"/>
              </a:spcBef>
              <a:spcAft>
                <a:spcPts val="0"/>
              </a:spcAft>
              <a:buSzPts val="1400"/>
              <a:buChar char="●"/>
            </a:pPr>
            <a:r>
              <a:rPr lang="cs"/>
              <a:t>pokračuje snaha o navýšení pracovních kapacit pro agendu analytické bibliografie v NK ČR</a:t>
            </a:r>
            <a:endParaRPr/>
          </a:p>
        </p:txBody>
      </p:sp>
      <p:sp>
        <p:nvSpPr>
          <p:cNvPr id="136" name="Google Shape;136;p23"/>
          <p:cNvSpPr txBox="1">
            <a:spLocks noGrp="1"/>
          </p:cNvSpPr>
          <p:nvPr>
            <p:ph type="body" idx="2"/>
          </p:nvPr>
        </p:nvSpPr>
        <p:spPr>
          <a:xfrm>
            <a:off x="4832400" y="1266175"/>
            <a:ext cx="39999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1600" b="1"/>
              <a:t>kooperace</a:t>
            </a:r>
            <a:endParaRPr sz="1600" b="1"/>
          </a:p>
          <a:p>
            <a:pPr marL="457200" lvl="0" indent="-317500" algn="l" rtl="0">
              <a:spcBef>
                <a:spcPts val="1200"/>
              </a:spcBef>
              <a:spcAft>
                <a:spcPts val="0"/>
              </a:spcAft>
              <a:buSzPts val="1400"/>
              <a:buChar char="●"/>
            </a:pPr>
            <a:r>
              <a:rPr lang="cs"/>
              <a:t>projekty v rámci programu VISK9 na doplňování záznamů do báze ANL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cs"/>
              <a:t>záznamy z vlastní oborové nebo regionální excerpce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4"/>
          <p:cNvSpPr txBox="1">
            <a:spLocks noGrp="1"/>
          </p:cNvSpPr>
          <p:nvPr>
            <p:ph type="title"/>
          </p:nvPr>
        </p:nvSpPr>
        <p:spPr>
          <a:xfrm>
            <a:off x="311700" y="814800"/>
            <a:ext cx="8571300" cy="94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Děkujeme za pozornost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a za spolupráci</a:t>
            </a:r>
            <a:endParaRPr/>
          </a:p>
        </p:txBody>
      </p:sp>
      <p:sp>
        <p:nvSpPr>
          <p:cNvPr id="142" name="Google Shape;142;p24"/>
          <p:cNvSpPr txBox="1"/>
          <p:nvPr/>
        </p:nvSpPr>
        <p:spPr>
          <a:xfrm>
            <a:off x="5575075" y="3877075"/>
            <a:ext cx="33465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17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David Veselý</a:t>
            </a:r>
            <a:endParaRPr sz="1700" b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1500" u="sng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david.vesely@nkp.cz</a:t>
            </a:r>
            <a:endParaRPr sz="1500" u="sng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3" name="Google Shape;143;p24"/>
          <p:cNvSpPr txBox="1"/>
          <p:nvPr/>
        </p:nvSpPr>
        <p:spPr>
          <a:xfrm>
            <a:off x="350500" y="3877075"/>
            <a:ext cx="33465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17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Petra Šťastná</a:t>
            </a:r>
            <a:endParaRPr sz="1700" b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1500" u="sng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petra.stastna@nkp.cz</a:t>
            </a:r>
            <a:endParaRPr sz="1500" u="sng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4" name="Google Shape;144;p24"/>
          <p:cNvSpPr txBox="1"/>
          <p:nvPr/>
        </p:nvSpPr>
        <p:spPr>
          <a:xfrm>
            <a:off x="560400" y="2049750"/>
            <a:ext cx="81606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1600" u="sng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3"/>
              </a:rPr>
              <a:t>https://www.caslin.cz/caslin/spoluprace/databaze-ceskych-clanku-baze-anl</a:t>
            </a:r>
            <a:r>
              <a:rPr lang="cs" sz="1600"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1600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45" name="Google Shape;145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5225" y="230400"/>
            <a:ext cx="1419225" cy="742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82000" y="264125"/>
            <a:ext cx="1400998" cy="742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Co tu zaznělo v roce 2019?</a:t>
            </a:r>
            <a:endParaRPr/>
          </a:p>
        </p:txBody>
      </p:sp>
      <p:sp>
        <p:nvSpPr>
          <p:cNvPr id="75" name="Google Shape;75;p14"/>
          <p:cNvSpPr txBox="1">
            <a:spLocks noGrp="1"/>
          </p:cNvSpPr>
          <p:nvPr>
            <p:ph type="body" idx="1"/>
          </p:nvPr>
        </p:nvSpPr>
        <p:spPr>
          <a:xfrm>
            <a:off x="311700" y="1266175"/>
            <a:ext cx="39999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1500" b="1"/>
              <a:t>ANL v roce 2019 - přehled</a:t>
            </a:r>
            <a:endParaRPr sz="1500" b="1"/>
          </a:p>
          <a:p>
            <a:pPr marL="457200" lvl="0" indent="-317500" algn="l" rtl="0">
              <a:spcBef>
                <a:spcPts val="1200"/>
              </a:spcBef>
              <a:spcAft>
                <a:spcPts val="0"/>
              </a:spcAft>
              <a:buSzPts val="1400"/>
              <a:buChar char="●"/>
            </a:pPr>
            <a:r>
              <a:rPr lang="cs"/>
              <a:t>báze ANL technicky i obsahově spravována v NK ČR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cs"/>
              <a:t>pokračování excerpce s podporou programu VISK9/1</a:t>
            </a:r>
            <a:endParaRPr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cs"/>
              <a:t>zapojeno 15 knihoven </a:t>
            </a:r>
            <a:endParaRPr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cs"/>
              <a:t>závazek cca 19 200 záznamů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cs"/>
              <a:t>přispěvatelé z dalších knihoven</a:t>
            </a:r>
            <a:endParaRPr/>
          </a:p>
        </p:txBody>
      </p:sp>
      <p:sp>
        <p:nvSpPr>
          <p:cNvPr id="76" name="Google Shape;76;p14"/>
          <p:cNvSpPr txBox="1">
            <a:spLocks noGrp="1"/>
          </p:cNvSpPr>
          <p:nvPr>
            <p:ph type="body" idx="2"/>
          </p:nvPr>
        </p:nvSpPr>
        <p:spPr>
          <a:xfrm>
            <a:off x="4832400" y="1266175"/>
            <a:ext cx="39999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1500" b="1"/>
              <a:t>ANL v roce 2020 - výhled</a:t>
            </a:r>
            <a:endParaRPr sz="1500" b="1"/>
          </a:p>
          <a:p>
            <a:pPr marL="457200" lvl="0" indent="-317500" algn="l" rtl="0">
              <a:spcBef>
                <a:spcPts val="1200"/>
              </a:spcBef>
              <a:spcAft>
                <a:spcPts val="0"/>
              </a:spcAft>
              <a:buSzPts val="1400"/>
              <a:buChar char="●"/>
            </a:pPr>
            <a:r>
              <a:rPr lang="cs"/>
              <a:t>nadále správa báze ANL v NK</a:t>
            </a:r>
            <a:endParaRPr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cs"/>
              <a:t>technická správa báze ANL</a:t>
            </a:r>
            <a:endParaRPr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cs"/>
              <a:t>koordinace excerpční základny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cs"/>
              <a:t>nadále pokračování VISK 9/1</a:t>
            </a:r>
            <a:endParaRPr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cs"/>
              <a:t>kooperativní doplňování záznamů do báze ANL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cs"/>
              <a:t>realizace </a:t>
            </a:r>
            <a:r>
              <a:rPr lang="cs" i="1" u="sng">
                <a:solidFill>
                  <a:schemeClr val="hlink"/>
                </a:solidFill>
                <a:hlinkClick r:id="rId3"/>
              </a:rPr>
              <a:t>Koncepce národního systému analytické bibliografie</a:t>
            </a:r>
            <a:r>
              <a:rPr lang="cs"/>
              <a:t> - vznik pracoviště analytické bibliografie v NK ČR</a:t>
            </a:r>
            <a:endParaRPr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cs"/>
              <a:t>koordinační a metodická činnost</a:t>
            </a:r>
            <a:endParaRPr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cs"/>
              <a:t>vlastní excerpce</a:t>
            </a:r>
            <a:endParaRPr/>
          </a:p>
          <a:p>
            <a:pPr marL="0" lvl="0" indent="0" algn="r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cs"/>
              <a:t>… se posouvá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ANL v roce 2020</a:t>
            </a:r>
            <a:endParaRPr/>
          </a:p>
        </p:txBody>
      </p:sp>
      <p:sp>
        <p:nvSpPr>
          <p:cNvPr id="82" name="Google Shape;82;p15"/>
          <p:cNvSpPr txBox="1">
            <a:spLocks noGrp="1"/>
          </p:cNvSpPr>
          <p:nvPr>
            <p:ph type="body" idx="1"/>
          </p:nvPr>
        </p:nvSpPr>
        <p:spPr>
          <a:xfrm>
            <a:off x="311700" y="1266175"/>
            <a:ext cx="39999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b="1"/>
              <a:t>NK ČR</a:t>
            </a:r>
            <a:endParaRPr b="1"/>
          </a:p>
          <a:p>
            <a:pPr marL="457200" lvl="0" indent="-317500" algn="l" rtl="0">
              <a:spcBef>
                <a:spcPts val="1200"/>
              </a:spcBef>
              <a:spcAft>
                <a:spcPts val="0"/>
              </a:spcAft>
              <a:buSzPts val="1400"/>
              <a:buChar char="●"/>
            </a:pPr>
            <a:r>
              <a:rPr lang="cs"/>
              <a:t>technická i obsahová správa báze ANL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cs"/>
              <a:t>koordinace excerpční základny pro VISK 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 b="1"/>
              <a:t>kooperující knihovny</a:t>
            </a:r>
            <a:endParaRPr b="1"/>
          </a:p>
          <a:p>
            <a:pPr marL="457200" lvl="0" indent="-317500" algn="l" rtl="0">
              <a:spcBef>
                <a:spcPts val="1200"/>
              </a:spcBef>
              <a:spcAft>
                <a:spcPts val="0"/>
              </a:spcAft>
              <a:buSzPts val="1400"/>
              <a:buChar char="●"/>
            </a:pPr>
            <a:r>
              <a:rPr lang="cs"/>
              <a:t>pokračování excerpce s podporou programu VISK9/1</a:t>
            </a:r>
            <a:endParaRPr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cs"/>
              <a:t>počet knihoven: 13 </a:t>
            </a:r>
            <a:endParaRPr/>
          </a:p>
          <a:p>
            <a:pPr marL="914400" lvl="1" indent="-304800" algn="l" rtl="0"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cs"/>
              <a:t>počet přislíbených záznamů: 18 910 </a:t>
            </a: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cs"/>
              <a:t>pokračuje přispívání oborových a krajských knihoven z vlastní excerpce</a:t>
            </a:r>
            <a:endParaRPr/>
          </a:p>
          <a:p>
            <a:pPr marL="45720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sp>
        <p:nvSpPr>
          <p:cNvPr id="83" name="Google Shape;83;p15"/>
          <p:cNvSpPr txBox="1">
            <a:spLocks noGrp="1"/>
          </p:cNvSpPr>
          <p:nvPr>
            <p:ph type="body" idx="2"/>
          </p:nvPr>
        </p:nvSpPr>
        <p:spPr>
          <a:xfrm>
            <a:off x="4832400" y="1266175"/>
            <a:ext cx="39999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84" name="Google Shape;84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73147" y="122825"/>
            <a:ext cx="3645678" cy="475965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ANL v roce 2021</a:t>
            </a:r>
            <a:endParaRPr/>
          </a:p>
        </p:txBody>
      </p:sp>
      <p:sp>
        <p:nvSpPr>
          <p:cNvPr id="90" name="Google Shape;90;p16"/>
          <p:cNvSpPr txBox="1">
            <a:spLocks noGrp="1"/>
          </p:cNvSpPr>
          <p:nvPr>
            <p:ph type="body" idx="1"/>
          </p:nvPr>
        </p:nvSpPr>
        <p:spPr>
          <a:xfrm>
            <a:off x="311700" y="1266175"/>
            <a:ext cx="3999900" cy="367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" b="1"/>
              <a:t>NK ČR</a:t>
            </a:r>
            <a:endParaRPr b="1"/>
          </a:p>
          <a:p>
            <a:pPr marL="457200" lvl="0" indent="-3175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Char char="●"/>
            </a:pPr>
            <a:r>
              <a:rPr lang="cs" b="1"/>
              <a:t>zřízení systemizovaného místa</a:t>
            </a:r>
            <a:r>
              <a:rPr lang="cs"/>
              <a:t> pro analytickou bibliografii </a:t>
            </a:r>
            <a:br>
              <a:rPr lang="cs"/>
            </a:br>
            <a:r>
              <a:rPr lang="cs"/>
              <a:t>v Oddělení souborných katalogů</a:t>
            </a:r>
            <a:endParaRPr/>
          </a:p>
          <a:p>
            <a: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cs"/>
              <a:t>obsahová správa databáze</a:t>
            </a:r>
            <a:endParaRPr/>
          </a:p>
          <a:p>
            <a: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cs"/>
              <a:t>nastavení dalších kontrol nad záznamy</a:t>
            </a:r>
            <a:endParaRPr/>
          </a:p>
          <a:p>
            <a: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cs"/>
              <a:t>doplňování záznamů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cs" b="1"/>
              <a:t>kooperující knihovny</a:t>
            </a:r>
            <a:endParaRPr b="1"/>
          </a:p>
          <a:p>
            <a:pPr marL="457200" lvl="0" indent="-3175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Char char="●"/>
            </a:pPr>
            <a:r>
              <a:rPr lang="cs"/>
              <a:t>pokračování excerpce s podporou z programu VISK9</a:t>
            </a:r>
            <a:endParaRPr/>
          </a:p>
          <a:p>
            <a:pPr marL="91440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cs"/>
              <a:t>počet knihoven: 13</a:t>
            </a:r>
            <a:endParaRPr/>
          </a:p>
          <a:p>
            <a:pPr marL="91440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cs"/>
              <a:t>počet přislíbených záznamů: 20 260</a:t>
            </a:r>
            <a:endParaRPr/>
          </a:p>
          <a:p>
            <a: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cs"/>
              <a:t>pokračuje přispívání oborových a krajských knihoven</a:t>
            </a:r>
            <a:endParaRPr/>
          </a:p>
        </p:txBody>
      </p:sp>
      <p:pic>
        <p:nvPicPr>
          <p:cNvPr id="91" name="Google Shape;91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87576" y="161212"/>
            <a:ext cx="4213799" cy="482107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Kooperace na doplňování báze ANL</a:t>
            </a:r>
            <a:endParaRPr/>
          </a:p>
        </p:txBody>
      </p:sp>
      <p:pic>
        <p:nvPicPr>
          <p:cNvPr id="97" name="Google Shape;97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3750" y="1340650"/>
            <a:ext cx="5472226" cy="309377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Roční přírůstek do ANL v letech 2017-2021</a:t>
            </a:r>
            <a:endParaRPr/>
          </a:p>
        </p:txBody>
      </p:sp>
      <p:graphicFrame>
        <p:nvGraphicFramePr>
          <p:cNvPr id="103" name="Google Shape;103;p18"/>
          <p:cNvGraphicFramePr/>
          <p:nvPr/>
        </p:nvGraphicFramePr>
        <p:xfrm>
          <a:off x="952500" y="14156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{59ED266D-0161-496D-A4BE-778834553BF9}</a:tableStyleId>
              </a:tblPr>
              <a:tblGrid>
                <a:gridCol w="2249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009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503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23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889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172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rgbClr val="434343"/>
                        </a:solidFill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800" b="1">
                          <a:solidFill>
                            <a:srgbClr val="434343"/>
                          </a:solidFill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2017</a:t>
                      </a:r>
                      <a:endParaRPr sz="1800" b="1">
                        <a:solidFill>
                          <a:srgbClr val="434343"/>
                        </a:solidFill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800" b="1">
                          <a:solidFill>
                            <a:srgbClr val="434343"/>
                          </a:solidFill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2018</a:t>
                      </a:r>
                      <a:endParaRPr sz="1800" b="1">
                        <a:solidFill>
                          <a:srgbClr val="434343"/>
                        </a:solidFill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800" b="1">
                          <a:solidFill>
                            <a:srgbClr val="434343"/>
                          </a:solidFill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2019 </a:t>
                      </a:r>
                      <a:endParaRPr sz="1800" b="1">
                        <a:solidFill>
                          <a:srgbClr val="434343"/>
                        </a:solidFill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800" b="1">
                          <a:solidFill>
                            <a:srgbClr val="434343"/>
                          </a:solidFill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2020</a:t>
                      </a:r>
                      <a:endParaRPr sz="1800" b="1">
                        <a:solidFill>
                          <a:srgbClr val="434343"/>
                        </a:solidFill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800" b="1">
                          <a:solidFill>
                            <a:srgbClr val="434343"/>
                          </a:solidFill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2021</a:t>
                      </a:r>
                      <a:endParaRPr sz="1800" b="1">
                        <a:solidFill>
                          <a:srgbClr val="434343"/>
                        </a:solidFill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800">
                          <a:solidFill>
                            <a:srgbClr val="434343"/>
                          </a:solidFill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počet přispívajících knihoven</a:t>
                      </a:r>
                      <a:endParaRPr sz="1800">
                        <a:solidFill>
                          <a:srgbClr val="434343"/>
                        </a:solidFill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800">
                          <a:solidFill>
                            <a:srgbClr val="434343"/>
                          </a:solidFill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24</a:t>
                      </a:r>
                      <a:endParaRPr sz="1800">
                        <a:solidFill>
                          <a:srgbClr val="434343"/>
                        </a:solidFill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800">
                          <a:solidFill>
                            <a:srgbClr val="434343"/>
                          </a:solidFill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25</a:t>
                      </a:r>
                      <a:endParaRPr sz="1800">
                        <a:solidFill>
                          <a:srgbClr val="434343"/>
                        </a:solidFill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800">
                          <a:solidFill>
                            <a:srgbClr val="434343"/>
                          </a:solidFill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24</a:t>
                      </a:r>
                      <a:endParaRPr sz="1800">
                        <a:solidFill>
                          <a:srgbClr val="434343"/>
                        </a:solidFill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800">
                          <a:solidFill>
                            <a:srgbClr val="434343"/>
                          </a:solidFill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24</a:t>
                      </a:r>
                      <a:endParaRPr sz="1800">
                        <a:solidFill>
                          <a:srgbClr val="434343"/>
                        </a:solidFill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800">
                          <a:solidFill>
                            <a:srgbClr val="434343"/>
                          </a:solidFill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25</a:t>
                      </a:r>
                      <a:endParaRPr sz="1800">
                        <a:solidFill>
                          <a:srgbClr val="434343"/>
                        </a:solidFill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800">
                          <a:solidFill>
                            <a:srgbClr val="434343"/>
                          </a:solidFill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počet záznamů za rok</a:t>
                      </a:r>
                      <a:endParaRPr sz="1800">
                        <a:solidFill>
                          <a:srgbClr val="434343"/>
                        </a:solidFill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800">
                          <a:solidFill>
                            <a:srgbClr val="434343"/>
                          </a:solidFill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50 933</a:t>
                      </a:r>
                      <a:endParaRPr sz="1800">
                        <a:solidFill>
                          <a:srgbClr val="434343"/>
                        </a:solidFill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800">
                          <a:solidFill>
                            <a:srgbClr val="434343"/>
                          </a:solidFill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63 878</a:t>
                      </a:r>
                      <a:endParaRPr sz="1800">
                        <a:solidFill>
                          <a:srgbClr val="434343"/>
                        </a:solidFill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800">
                          <a:solidFill>
                            <a:srgbClr val="434343"/>
                          </a:solidFill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45 527 </a:t>
                      </a:r>
                      <a:endParaRPr sz="1800">
                        <a:solidFill>
                          <a:srgbClr val="434343"/>
                        </a:solidFill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800">
                          <a:solidFill>
                            <a:srgbClr val="434343"/>
                          </a:solidFill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46 444</a:t>
                      </a:r>
                      <a:endParaRPr sz="1800">
                        <a:solidFill>
                          <a:srgbClr val="434343"/>
                        </a:solidFill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800">
                          <a:solidFill>
                            <a:srgbClr val="434343"/>
                          </a:solidFill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45 498</a:t>
                      </a:r>
                      <a:endParaRPr sz="1800">
                        <a:solidFill>
                          <a:srgbClr val="434343"/>
                        </a:solidFill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800">
                          <a:solidFill>
                            <a:srgbClr val="434343"/>
                          </a:solidFill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celkový počet záznamů (k 2021)</a:t>
                      </a:r>
                      <a:endParaRPr sz="1800">
                        <a:solidFill>
                          <a:srgbClr val="434343"/>
                        </a:solidFill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/>
                </a:tc>
                <a:tc gridSpan="5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800">
                          <a:solidFill>
                            <a:srgbClr val="434343"/>
                          </a:solidFill>
                          <a:latin typeface="Proxima Nova"/>
                          <a:ea typeface="Proxima Nova"/>
                          <a:cs typeface="Proxima Nova"/>
                          <a:sym typeface="Proxima Nova"/>
                        </a:rPr>
                        <a:t>1 875 482</a:t>
                      </a:r>
                      <a:endParaRPr sz="1800">
                        <a:solidFill>
                          <a:srgbClr val="434343"/>
                        </a:solidFill>
                        <a:latin typeface="Proxima Nova"/>
                        <a:ea typeface="Proxima Nova"/>
                        <a:cs typeface="Proxima Nova"/>
                        <a:sym typeface="Proxima Nova"/>
                      </a:endParaRPr>
                    </a:p>
                  </a:txBody>
                  <a:tcPr marL="91425" marR="91425" marT="91425" marB="91425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Doplňování plných textů</a:t>
            </a:r>
            <a:endParaRPr/>
          </a:p>
        </p:txBody>
      </p:sp>
      <p:graphicFrame>
        <p:nvGraphicFramePr>
          <p:cNvPr id="109" name="Google Shape;109;p19"/>
          <p:cNvGraphicFramePr/>
          <p:nvPr/>
        </p:nvGraphicFramePr>
        <p:xfrm>
          <a:off x="352200" y="115241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{59ED266D-0161-496D-A4BE-778834553BF9}</a:tableStyleId>
              </a:tblPr>
              <a:tblGrid>
                <a:gridCol w="3102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74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84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37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530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451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500" b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návěští</a:t>
                      </a:r>
                      <a:endParaRPr sz="1500" b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500" b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zdroj</a:t>
                      </a:r>
                      <a:endParaRPr sz="1500" b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500" b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2020</a:t>
                      </a:r>
                      <a:endParaRPr sz="1500" b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500" b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2021</a:t>
                      </a:r>
                      <a:endParaRPr sz="1500" b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500" b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2022</a:t>
                      </a:r>
                      <a:endParaRPr sz="1500" b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74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$$yDigitalizovaný dokument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Kramerius </a:t>
                      </a:r>
                      <a:br>
                        <a:rPr lang="cs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</a:br>
                      <a:r>
                        <a:rPr lang="cs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(NK, MZK, JVK)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90 665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96 964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88 440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$$yPlný text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Kramerius, Webarchiv, online verze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372 757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386 723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424 741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8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100">
                          <a:solidFill>
                            <a:srgbClr val="B7B7B7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$$yPlný text</a:t>
                      </a:r>
                      <a:endParaRPr sz="1100">
                        <a:solidFill>
                          <a:srgbClr val="B7B7B7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100">
                          <a:solidFill>
                            <a:srgbClr val="B7B7B7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full.nkp.cz</a:t>
                      </a:r>
                      <a:endParaRPr sz="1100">
                        <a:solidFill>
                          <a:srgbClr val="B7B7B7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100">
                          <a:solidFill>
                            <a:srgbClr val="B7B7B7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128 526</a:t>
                      </a:r>
                      <a:endParaRPr sz="1100">
                        <a:solidFill>
                          <a:srgbClr val="B7B7B7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100">
                          <a:solidFill>
                            <a:srgbClr val="B7B7B7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126 326</a:t>
                      </a:r>
                      <a:endParaRPr sz="1100">
                        <a:solidFill>
                          <a:srgbClr val="B7B7B7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100">
                          <a:solidFill>
                            <a:srgbClr val="B7B7B7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126 326</a:t>
                      </a:r>
                      <a:endParaRPr sz="1100">
                        <a:solidFill>
                          <a:srgbClr val="B7B7B7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35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$$yPlný text - pro registrované uživatele NK ČR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EzProxy/Shibboleth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13 700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13 693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8 773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35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$$yPlný text DNNT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Kramerius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0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0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10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41 216</a:t>
                      </a:r>
                      <a:endParaRPr sz="110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35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100" b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celkem záznamů s odkazem </a:t>
                      </a:r>
                      <a:br>
                        <a:rPr lang="cs" sz="1100" b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</a:br>
                      <a:r>
                        <a:rPr lang="cs" sz="1100" b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(včetně skrytých)</a:t>
                      </a:r>
                      <a:endParaRPr sz="1100" b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100" b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605 648</a:t>
                      </a:r>
                      <a:endParaRPr sz="1100" b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100" b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623 706</a:t>
                      </a:r>
                      <a:endParaRPr sz="1100" b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100" b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689 496</a:t>
                      </a:r>
                      <a:endParaRPr sz="1100" b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915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100" b="1" i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celkem záznamů (bez skrytých)</a:t>
                      </a:r>
                      <a:endParaRPr sz="1100" b="1" i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b="1" i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100" b="1" i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477 122</a:t>
                      </a:r>
                      <a:endParaRPr sz="1100" b="1" i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100" b="1" i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497 380</a:t>
                      </a:r>
                      <a:endParaRPr sz="1100" b="1" i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100" b="1" i="1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563 170</a:t>
                      </a:r>
                      <a:endParaRPr sz="1100" b="1" i="1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ANL v roce 2022</a:t>
            </a:r>
            <a:endParaRPr/>
          </a:p>
        </p:txBody>
      </p:sp>
      <p:sp>
        <p:nvSpPr>
          <p:cNvPr id="115" name="Google Shape;115;p20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pokračují projekty VISK 9/1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cs"/>
              <a:t>kooperativní doplňování záznamů do báze ANL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projekt VISK pro ANL za NK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cs"/>
              <a:t>schválení projektu v první polovině roku 2021 před zřízením systemizovaného místa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cs"/>
              <a:t>technická správa báze + prostor pro vlastní excerpci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probíhají školení mezi zájemci o spolupráci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Kde najdete informace?</a:t>
            </a:r>
            <a:endParaRPr/>
          </a:p>
        </p:txBody>
      </p:sp>
      <p:pic>
        <p:nvPicPr>
          <p:cNvPr id="121" name="Google Shape;121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6625" y="1400750"/>
            <a:ext cx="5511099" cy="34456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122" name="Google Shape;122;p21"/>
          <p:cNvSpPr txBox="1"/>
          <p:nvPr/>
        </p:nvSpPr>
        <p:spPr>
          <a:xfrm>
            <a:off x="2250950" y="978200"/>
            <a:ext cx="65952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1300" u="sng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4"/>
              </a:rPr>
              <a:t>https://www.caslin.cz/caslin/spoluprace/databaze-ceskych-clanku-baze-anl</a:t>
            </a:r>
            <a:r>
              <a:rPr lang="cs" sz="1300"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130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ropic">
  <a:themeElements>
    <a:clrScheme name="Tropic">
      <a:dk1>
        <a:srgbClr val="A1E8D9"/>
      </a:dk1>
      <a:lt1>
        <a:srgbClr val="FFFFFF"/>
      </a:lt1>
      <a:dk2>
        <a:srgbClr val="695D46"/>
      </a:dk2>
      <a:lt2>
        <a:srgbClr val="B3A77D"/>
      </a:lt2>
      <a:accent1>
        <a:srgbClr val="EF6C00"/>
      </a:accent1>
      <a:accent2>
        <a:srgbClr val="CE93D8"/>
      </a:accent2>
      <a:accent3>
        <a:srgbClr val="4DB6AC"/>
      </a:accent3>
      <a:accent4>
        <a:srgbClr val="FF9800"/>
      </a:accent4>
      <a:accent5>
        <a:srgbClr val="009668"/>
      </a:accent5>
      <a:accent6>
        <a:srgbClr val="EEFF41"/>
      </a:accent6>
      <a:hlink>
        <a:srgbClr val="009668"/>
      </a:hlink>
      <a:folHlink>
        <a:srgbClr val="00966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492</Words>
  <Application>Microsoft Office PowerPoint</Application>
  <PresentationFormat>Předvádění na obrazovce (16:9)</PresentationFormat>
  <Paragraphs>133</Paragraphs>
  <Slides>12</Slides>
  <Notes>12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7" baseType="lpstr">
      <vt:lpstr>Arial</vt:lpstr>
      <vt:lpstr>Proxima Nova</vt:lpstr>
      <vt:lpstr>PT Sans Narrow</vt:lpstr>
      <vt:lpstr>Open Sans</vt:lpstr>
      <vt:lpstr>Tropic</vt:lpstr>
      <vt:lpstr>Databáze          - další dějství</vt:lpstr>
      <vt:lpstr>Co tu zaznělo v roce 2019?</vt:lpstr>
      <vt:lpstr>ANL v roce 2020</vt:lpstr>
      <vt:lpstr>ANL v roce 2021</vt:lpstr>
      <vt:lpstr>Kooperace na doplňování báze ANL</vt:lpstr>
      <vt:lpstr>Roční přírůstek do ANL v letech 2017-2021</vt:lpstr>
      <vt:lpstr>Doplňování plných textů</vt:lpstr>
      <vt:lpstr>ANL v roce 2022</vt:lpstr>
      <vt:lpstr>Kde najdete informace?</vt:lpstr>
      <vt:lpstr>Metodika </vt:lpstr>
      <vt:lpstr>ANL v roce 2023</vt:lpstr>
      <vt:lpstr>Děkujeme za pozornost a za spolupráci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Databáze          - další dějství</dc:title>
  <dc:creator>Svobodová Eva</dc:creator>
  <cp:lastModifiedBy>Svobodová Eva</cp:lastModifiedBy>
  <cp:revision>1</cp:revision>
  <dcterms:modified xsi:type="dcterms:W3CDTF">2022-11-27T20:33:11Z</dcterms:modified>
</cp:coreProperties>
</file>