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Maven Pro" panose="020B0604020202020204" charset="-18"/>
      <p:regular r:id="rId21"/>
      <p:bold r:id="rId22"/>
    </p:embeddedFont>
    <p:embeddedFont>
      <p:font typeface="Nunito" panose="020B0604020202020204" charset="-18"/>
      <p:regular r:id="rId23"/>
      <p:bold r:id="rId24"/>
      <p:italic r:id="rId25"/>
      <p:boldItalic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2DF196-87CA-489F-8A36-C5DED7ACD169}">
  <a:tblStyle styleId="{DA2DF196-87CA-489F-8A36-C5DED7ACD1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44" y="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angingtogether.org/impact-of-identifiers-on-authority-workflow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loc.gov/aba/pcc/documents/PCC_URI_TG_20151015_Report.pdf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9a28d3a27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9a28d3a27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9a28d3a27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9a28d3a27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9a95f614c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9a95f614c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9a95f614c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9a95f614c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74f7367c4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74f7367c4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9a810c7fdb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9a810c7fdb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9a810c7fdb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9a810c7fdb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9a95f614c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9a95f614c5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993cb7221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1993cb7221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74ea7015f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74ea7015f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74ea7015f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74ea7015f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74ea7015f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74ea7015f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9a810c7fdb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9a810c7fdb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9a810c7fd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9a810c7fd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https://hangingtogether.org/impact-of-identifiers-on-authority-workflows/</a:t>
            </a:r>
            <a:r>
              <a:rPr lang="cs"/>
              <a:t> - využívání identifikátorů v katalogizační praxi bibliografických a autoritních záznamů ve formátu MARC je hlavním směrem vývoje (</a:t>
            </a:r>
            <a:r>
              <a:rPr lang="cs" sz="105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cs" sz="1050" u="sng">
                <a:solidFill>
                  <a:srgbClr val="2178B5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 for Cooperative Cataloging task group</a:t>
            </a:r>
            <a:r>
              <a:rPr lang="cs" sz="105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is developing a plan to incorporate identifiers (URIs) in MARC bibliographic and authority records as mainstream practice.)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74fc6d0d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74fc6d0d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9a810c7fd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9a810c7fd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9a810c7fd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9a810c7fd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klink.toolforg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hyperlink" Target="https://nklink.toolforge.org/link.php?autid=jk01031586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cz/o-knihovne/odborne-cinnosti/otevrena-dat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2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standards/sourcelist/standard-identifier.html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loc.gov/marc/authority/ad024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log.wikimedia.cz/tag/narodni-autority/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rity.wikimedia.c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log.wikimedia.cz/2022/11/14/na-databazi-narodnich-autorit-spoustime-automatickou-aktualizaci-svaty-gral-wikidat/" TargetMode="External"/><Relationship Id="rId4" Type="http://schemas.openxmlformats.org/officeDocument/2006/relationships/hyperlink" Target="https://github.com/wmcz/WMCZ-scrip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Dva roky </a:t>
            </a:r>
            <a:br>
              <a:rPr lang="cs"/>
            </a:br>
            <a:r>
              <a:rPr lang="cs"/>
              <a:t>s národními autoritami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Petra Šťastná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i="1"/>
              <a:t>Národní knihovna ČR</a:t>
            </a:r>
            <a:endParaRPr i="1"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4850" y="1195675"/>
            <a:ext cx="860625" cy="8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3"/>
          <p:cNvSpPr txBox="1"/>
          <p:nvPr/>
        </p:nvSpPr>
        <p:spPr>
          <a:xfrm>
            <a:off x="824000" y="4401275"/>
            <a:ext cx="758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i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Výroční seminář Souborného katalogu a Národních autorit ČR, 28. 11. 2022</a:t>
            </a:r>
            <a:endParaRPr b="1" i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NK Link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66" b="0" u="sng">
                <a:solidFill>
                  <a:schemeClr val="hlink"/>
                </a:solidFill>
                <a:hlinkClick r:id="rId3"/>
              </a:rPr>
              <a:t>https://nklink.toolforge.org/</a:t>
            </a:r>
            <a:r>
              <a:rPr lang="cs" sz="2066" b="0"/>
              <a:t> </a:t>
            </a:r>
            <a:endParaRPr sz="2066" b="0"/>
          </a:p>
        </p:txBody>
      </p:sp>
      <p:pic>
        <p:nvPicPr>
          <p:cNvPr id="355" name="Google Shape;3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50275"/>
            <a:ext cx="8839199" cy="23785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umí NKLink v bázi AUT</a:t>
            </a: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ve </a:t>
            </a:r>
            <a:r>
              <a:rPr lang="cs" b="1"/>
              <a:t>webovém rozhraní </a:t>
            </a:r>
            <a:r>
              <a:rPr lang="cs"/>
              <a:t>databáze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automaticky generovat odkazy na zdroje uvedené v položce Wikidat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automaticky generovat odkaz na stránku na Wikipedii</a:t>
            </a:r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 </a:t>
            </a:r>
            <a:r>
              <a:rPr lang="cs" b="1"/>
              <a:t>uživatelském prostředí</a:t>
            </a:r>
            <a:r>
              <a:rPr lang="cs"/>
              <a:t> Aleph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automaticky načítat do upravovaného záznamu vybrané identifikátory (včetně URL pro kontrolu)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automaticky načítat odkaz na stránku na Wikipedii</a:t>
            </a:r>
            <a:endParaRPr/>
          </a:p>
        </p:txBody>
      </p:sp>
      <p:sp>
        <p:nvSpPr>
          <p:cNvPr id="363" name="Google Shape;363;p23"/>
          <p:cNvSpPr txBox="1"/>
          <p:nvPr/>
        </p:nvSpPr>
        <p:spPr>
          <a:xfrm>
            <a:off x="1303800" y="3946650"/>
            <a:ext cx="6837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latin typeface="Nunito"/>
                <a:ea typeface="Nunito"/>
                <a:cs typeface="Nunito"/>
                <a:sym typeface="Nunito"/>
              </a:rPr>
              <a:t>podoba odkazu: https://nklink.toolforge.org/link.php?autid=ID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Příklady využití NKLinku</a:t>
            </a:r>
            <a:endParaRPr/>
          </a:p>
        </p:txBody>
      </p:sp>
      <p:sp>
        <p:nvSpPr>
          <p:cNvPr id="369" name="Google Shape;369;p2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70" name="Google Shape;370;p24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71" name="Google Shape;3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750" y="1990050"/>
            <a:ext cx="5727801" cy="2393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72" name="Google Shape;37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6275" y="2964825"/>
            <a:ext cx="5458326" cy="2048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73" name="Google Shape;373;p24"/>
          <p:cNvSpPr txBox="1"/>
          <p:nvPr/>
        </p:nvSpPr>
        <p:spPr>
          <a:xfrm>
            <a:off x="1388425" y="1114950"/>
            <a:ext cx="5806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latin typeface="Nunito"/>
                <a:ea typeface="Nunito"/>
                <a:cs typeface="Nunito"/>
                <a:sym typeface="Nunito"/>
              </a:rPr>
              <a:t>např: </a:t>
            </a:r>
            <a:r>
              <a:rPr lang="cs" sz="1300" u="sng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https://nklink.toolforge.org/link.php?autid=jk01031586</a:t>
            </a:r>
            <a:endParaRPr/>
          </a:p>
        </p:txBody>
      </p:sp>
      <p:pic>
        <p:nvPicPr>
          <p:cNvPr id="374" name="Google Shape;37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6374" y="967699"/>
            <a:ext cx="1235800" cy="1792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75" name="Google Shape;37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51575" y="3113963"/>
            <a:ext cx="550828" cy="2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7744" y="4487144"/>
            <a:ext cx="697896" cy="3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9939" y="1312375"/>
            <a:ext cx="571838" cy="3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Příklady využití NKLinku (2)</a:t>
            </a:r>
            <a:endParaRPr/>
          </a:p>
        </p:txBody>
      </p:sp>
      <p:sp>
        <p:nvSpPr>
          <p:cNvPr id="383" name="Google Shape;383;p2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84" name="Google Shape;384;p2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85" name="Google Shape;3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1540850"/>
            <a:ext cx="6930925" cy="33922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86" name="Google Shape;38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9925" y="1163225"/>
            <a:ext cx="1444795" cy="2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Otevřená data v NK ČR</a:t>
            </a:r>
            <a:endParaRPr/>
          </a:p>
        </p:txBody>
      </p:sp>
      <p:sp>
        <p:nvSpPr>
          <p:cNvPr id="392" name="Google Shape;392;p26"/>
          <p:cNvSpPr txBox="1"/>
          <p:nvPr/>
        </p:nvSpPr>
        <p:spPr>
          <a:xfrm>
            <a:off x="1651600" y="1146500"/>
            <a:ext cx="691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https://www.nkp.cz/o-knihovne/odborne-cinnosti/otevrena-data</a:t>
            </a:r>
            <a:r>
              <a:rPr lang="cs"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93" name="Google Shape;39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4850" y="1597875"/>
            <a:ext cx="4729725" cy="3366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Spolupracujeme s …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Slovník českých knihovníků</a:t>
            </a:r>
            <a:endParaRPr/>
          </a:p>
        </p:txBody>
      </p:sp>
      <p:sp>
        <p:nvSpPr>
          <p:cNvPr id="399" name="Google Shape;399;p27"/>
          <p:cNvSpPr txBox="1">
            <a:spLocks noGrp="1"/>
          </p:cNvSpPr>
          <p:nvPr>
            <p:ph type="body" idx="1"/>
          </p:nvPr>
        </p:nvSpPr>
        <p:spPr>
          <a:xfrm>
            <a:off x="777875" y="19269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přebírání záhlaví slovníkových hesel </a:t>
            </a:r>
            <a:br>
              <a:rPr lang="cs"/>
            </a:br>
            <a:r>
              <a:rPr lang="cs"/>
              <a:t>z autoritních záznamů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podněty k založení nových záznamů a k úpravám stávajících</a:t>
            </a:r>
            <a:endParaRPr/>
          </a:p>
        </p:txBody>
      </p:sp>
      <p:sp>
        <p:nvSpPr>
          <p:cNvPr id="400" name="Google Shape;400;p27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01" name="Google Shape;40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775" y="3531925"/>
            <a:ext cx="6563949" cy="1249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02" name="Google Shape;40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0525" y="1843675"/>
            <a:ext cx="4472200" cy="21697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Spolupracujeme s …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PROVENIO</a:t>
            </a:r>
            <a:endParaRPr/>
          </a:p>
        </p:txBody>
      </p:sp>
      <p:sp>
        <p:nvSpPr>
          <p:cNvPr id="408" name="Google Shape;408;p2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virtuální rekonstrukce knižních celků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databáze vlastníků historických a moderních knižních sbírek</a:t>
            </a:r>
            <a:endParaRPr/>
          </a:p>
        </p:txBody>
      </p:sp>
      <p:sp>
        <p:nvSpPr>
          <p:cNvPr id="409" name="Google Shape;409;p28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10" name="Google Shape;41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825" y="400600"/>
            <a:ext cx="476675" cy="5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2775" y="2117674"/>
            <a:ext cx="3979227" cy="19923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12" name="Google Shape;41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4775" y="2905524"/>
            <a:ext cx="3387101" cy="2046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Spolupracujeme s …</a:t>
            </a:r>
            <a:endParaRPr/>
          </a:p>
        </p:txBody>
      </p:sp>
      <p:pic>
        <p:nvPicPr>
          <p:cNvPr id="418" name="Google Shape;418;p29"/>
          <p:cNvPicPr preferRelativeResize="0"/>
          <p:nvPr/>
        </p:nvPicPr>
        <p:blipFill rotWithShape="1">
          <a:blip r:embed="rId3">
            <a:alphaModFix/>
          </a:blip>
          <a:srcRect b="57352"/>
          <a:stretch/>
        </p:blipFill>
        <p:spPr>
          <a:xfrm rot="737956">
            <a:off x="1092987" y="1955522"/>
            <a:ext cx="922776" cy="319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46709">
            <a:off x="1122762" y="3260125"/>
            <a:ext cx="1002821" cy="39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49404">
            <a:off x="3249100" y="3918524"/>
            <a:ext cx="121298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8600" y="680775"/>
            <a:ext cx="615051" cy="615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22" name="Google Shape;42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39283">
            <a:off x="4754806" y="1814203"/>
            <a:ext cx="1205209" cy="31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417881">
            <a:off x="3365285" y="3364888"/>
            <a:ext cx="804522" cy="3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94173" y="2983649"/>
            <a:ext cx="1077500" cy="27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466270">
            <a:off x="3027875" y="2752207"/>
            <a:ext cx="533901" cy="518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682729">
            <a:off x="3651570" y="1651249"/>
            <a:ext cx="1171645" cy="247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1068463">
            <a:off x="4220247" y="2174080"/>
            <a:ext cx="1184560" cy="233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1151274">
            <a:off x="3508879" y="2258419"/>
            <a:ext cx="1042665" cy="30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641720">
            <a:off x="2857497" y="1699212"/>
            <a:ext cx="664941" cy="86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799384" y="3309993"/>
            <a:ext cx="901525" cy="234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-1293137">
            <a:off x="3664120" y="2703348"/>
            <a:ext cx="1296980" cy="350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1435300">
            <a:off x="4110172" y="3408357"/>
            <a:ext cx="844460" cy="31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 rot="-885775">
            <a:off x="4595494" y="3902838"/>
            <a:ext cx="1271087" cy="349151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9"/>
          <p:cNvSpPr txBox="1"/>
          <p:nvPr/>
        </p:nvSpPr>
        <p:spPr>
          <a:xfrm>
            <a:off x="5713388" y="4609950"/>
            <a:ext cx="32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Nunito"/>
                <a:ea typeface="Nunito"/>
                <a:cs typeface="Nunito"/>
                <a:sym typeface="Nunito"/>
              </a:rPr>
              <a:t>… vámi všemi a mnoha dalšími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35" name="Google Shape;435;p29"/>
          <p:cNvPicPr preferRelativeResize="0"/>
          <p:nvPr/>
        </p:nvPicPr>
        <p:blipFill rotWithShape="1">
          <a:blip r:embed="rId19">
            <a:alphaModFix/>
          </a:blip>
          <a:srcRect b="57795"/>
          <a:stretch/>
        </p:blipFill>
        <p:spPr>
          <a:xfrm rot="1071703">
            <a:off x="7606023" y="3239183"/>
            <a:ext cx="991984" cy="287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9"/>
          <p:cNvPicPr preferRelativeResize="0"/>
          <p:nvPr/>
        </p:nvPicPr>
        <p:blipFill rotWithShape="1">
          <a:blip r:embed="rId20">
            <a:alphaModFix/>
          </a:blip>
          <a:srcRect b="62793"/>
          <a:stretch/>
        </p:blipFill>
        <p:spPr>
          <a:xfrm rot="-1220472">
            <a:off x="6714479" y="3058473"/>
            <a:ext cx="699921" cy="29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9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rot="789119">
            <a:off x="7096974" y="3462449"/>
            <a:ext cx="725648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9"/>
          <p:cNvPicPr preferRelativeResize="0"/>
          <p:nvPr/>
        </p:nvPicPr>
        <p:blipFill rotWithShape="1">
          <a:blip r:embed="rId22">
            <a:alphaModFix/>
          </a:blip>
          <a:srcRect r="8983"/>
          <a:stretch/>
        </p:blipFill>
        <p:spPr>
          <a:xfrm rot="-927137">
            <a:off x="569300" y="2802000"/>
            <a:ext cx="427812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9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 rot="-1190898">
            <a:off x="6876423" y="1284772"/>
            <a:ext cx="803200" cy="31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9"/>
          <p:cNvPicPr preferRelativeResize="0"/>
          <p:nvPr/>
        </p:nvPicPr>
        <p:blipFill rotWithShape="1">
          <a:blip r:embed="rId24">
            <a:alphaModFix/>
          </a:blip>
          <a:srcRect r="32074" b="66542"/>
          <a:stretch/>
        </p:blipFill>
        <p:spPr>
          <a:xfrm rot="911388">
            <a:off x="7806261" y="1164737"/>
            <a:ext cx="855359" cy="383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9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363439" y="1538092"/>
            <a:ext cx="531520" cy="5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9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 rot="1643308">
            <a:off x="1203925" y="2471400"/>
            <a:ext cx="593865" cy="364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9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rot="-817306">
            <a:off x="348881" y="1925393"/>
            <a:ext cx="699885" cy="61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9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 rot="1340695">
            <a:off x="6775550" y="3889313"/>
            <a:ext cx="635710" cy="2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9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 rot="1065661">
            <a:off x="1906768" y="2829268"/>
            <a:ext cx="453739" cy="453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9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 rot="2700003">
            <a:off x="6446888" y="2115475"/>
            <a:ext cx="1547421" cy="23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9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 rot="-1329650">
            <a:off x="7705776" y="3909004"/>
            <a:ext cx="627919" cy="419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9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 rot="-1690497">
            <a:off x="7951050" y="1728143"/>
            <a:ext cx="876300" cy="283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9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 rot="-704344">
            <a:off x="7873067" y="2210986"/>
            <a:ext cx="1032275" cy="325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Děkuji za pozornost</a:t>
            </a:r>
            <a:endParaRPr/>
          </a:p>
        </p:txBody>
      </p:sp>
      <p:sp>
        <p:nvSpPr>
          <p:cNvPr id="455" name="Google Shape;455;p30"/>
          <p:cNvSpPr txBox="1"/>
          <p:nvPr/>
        </p:nvSpPr>
        <p:spPr>
          <a:xfrm>
            <a:off x="4381525" y="3599475"/>
            <a:ext cx="4461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latin typeface="Nunito"/>
                <a:ea typeface="Nunito"/>
                <a:cs typeface="Nunito"/>
                <a:sym typeface="Nunito"/>
              </a:rPr>
              <a:t>Petra Šťastná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 i="1">
                <a:latin typeface="Nunito"/>
                <a:ea typeface="Nunito"/>
                <a:cs typeface="Nunito"/>
                <a:sym typeface="Nunito"/>
              </a:rPr>
              <a:t>Oddělení národních jmenných autorit</a:t>
            </a:r>
            <a:endParaRPr sz="1300" i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 i="1">
                <a:latin typeface="Nunito"/>
                <a:ea typeface="Nunito"/>
                <a:cs typeface="Nunito"/>
                <a:sym typeface="Nunito"/>
              </a:rPr>
              <a:t>Národní knihovna ČR</a:t>
            </a:r>
            <a:endParaRPr sz="1300" i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Nunito"/>
                <a:ea typeface="Nunito"/>
                <a:cs typeface="Nunito"/>
                <a:sym typeface="Nunito"/>
              </a:rPr>
              <a:t>petra.stastna@nkp.cz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6" name="Google Shape;4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4172" y="1678072"/>
            <a:ext cx="5743825" cy="1353650"/>
          </a:xfrm>
          <a:prstGeom prst="rect">
            <a:avLst/>
          </a:prstGeom>
          <a:noFill/>
          <a:ln>
            <a:noFill/>
          </a:ln>
          <a:effectLst>
            <a:outerShdw blurRad="57150" dist="19050" dir="6000000" algn="bl" rotWithShape="0">
              <a:srgbClr val="000000">
                <a:alpha val="68000"/>
              </a:srgbClr>
            </a:outerShdw>
            <a:reflection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Rok 2020</a:t>
            </a:r>
            <a:endParaRPr/>
          </a:p>
        </p:txBody>
      </p:sp>
      <p:sp>
        <p:nvSpPr>
          <p:cNvPr id="286" name="Google Shape;286;p1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 b="1"/>
              <a:t>pandemická opatření</a:t>
            </a:r>
            <a:endParaRPr b="1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vliv na činnost knihoven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vliv na tvorbu autoritních záznamů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personální změna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otevření pole </a:t>
            </a:r>
            <a:r>
              <a:rPr lang="cs" b="1"/>
              <a:t>024</a:t>
            </a:r>
            <a:r>
              <a:rPr lang="cs"/>
              <a:t> pro </a:t>
            </a:r>
            <a:r>
              <a:rPr lang="cs" b="1"/>
              <a:t>identifikátory</a:t>
            </a:r>
            <a:endParaRPr b="1"/>
          </a:p>
        </p:txBody>
      </p:sp>
      <p:pic>
        <p:nvPicPr>
          <p:cNvPr id="287" name="Google Shape;2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525" y="746817"/>
            <a:ext cx="799775" cy="803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8" name="Google Shape;288;p14"/>
          <p:cNvGraphicFramePr/>
          <p:nvPr/>
        </p:nvGraphicFramePr>
        <p:xfrm>
          <a:off x="4860075" y="2000250"/>
          <a:ext cx="3894175" cy="792420"/>
        </p:xfrm>
        <a:graphic>
          <a:graphicData uri="http://schemas.openxmlformats.org/drawingml/2006/table">
            <a:tbl>
              <a:tblPr>
                <a:noFill/>
                <a:tableStyleId>{DA2DF196-87CA-489F-8A36-C5DED7ACD169}</a:tableStyleId>
              </a:tblPr>
              <a:tblGrid>
                <a:gridCol w="105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knihovny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JA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KA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celkem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Nunito"/>
                          <a:ea typeface="Nunito"/>
                          <a:cs typeface="Nunito"/>
                          <a:sym typeface="Nunito"/>
                        </a:rPr>
                        <a:t>75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Nunito"/>
                          <a:ea typeface="Nunito"/>
                          <a:cs typeface="Nunito"/>
                          <a:sym typeface="Nunito"/>
                        </a:rPr>
                        <a:t>28 752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Nunito"/>
                          <a:ea typeface="Nunito"/>
                          <a:cs typeface="Nunito"/>
                          <a:sym typeface="Nunito"/>
                        </a:rPr>
                        <a:t>3 420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Nunito"/>
                          <a:ea typeface="Nunito"/>
                          <a:cs typeface="Nunito"/>
                          <a:sym typeface="Nunito"/>
                        </a:rPr>
                        <a:t>32 172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Rok 2021</a:t>
            </a:r>
            <a:endParaRPr/>
          </a:p>
        </p:txBody>
      </p:sp>
      <p:sp>
        <p:nvSpPr>
          <p:cNvPr id="294" name="Google Shape;294;p1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pandemická opatření trvají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 b="1"/>
              <a:t>kybernetický útok</a:t>
            </a:r>
            <a:r>
              <a:rPr lang="cs"/>
              <a:t> na sítě NK ČR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počítačová síť mimo provoz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bandaska mimo provoz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Aleph v provozu</a:t>
            </a:r>
            <a:endParaRPr/>
          </a:p>
        </p:txBody>
      </p:sp>
      <p:pic>
        <p:nvPicPr>
          <p:cNvPr id="295" name="Google Shape;2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3043" y="705418"/>
            <a:ext cx="1481250" cy="651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6" name="Google Shape;296;p15"/>
          <p:cNvGraphicFramePr/>
          <p:nvPr/>
        </p:nvGraphicFramePr>
        <p:xfrm>
          <a:off x="4991075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{DA2DF196-87CA-489F-8A36-C5DED7ACD169}</a:tableStyleId>
              </a:tblPr>
              <a:tblGrid>
                <a:gridCol w="10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knihovny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JA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KA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celkem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Nunito"/>
                          <a:ea typeface="Nunito"/>
                          <a:cs typeface="Nunito"/>
                          <a:sym typeface="Nunito"/>
                        </a:rPr>
                        <a:t>70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Nunito"/>
                          <a:ea typeface="Nunito"/>
                          <a:cs typeface="Nunito"/>
                          <a:sym typeface="Nunito"/>
                        </a:rPr>
                        <a:t>29 631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Nunito"/>
                          <a:ea typeface="Nunito"/>
                          <a:cs typeface="Nunito"/>
                          <a:sym typeface="Nunito"/>
                        </a:rPr>
                        <a:t>3 169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Nunito"/>
                          <a:ea typeface="Nunito"/>
                          <a:cs typeface="Nunito"/>
                          <a:sym typeface="Nunito"/>
                        </a:rPr>
                        <a:t>32 800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Rok 2022</a:t>
            </a:r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47862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máme </a:t>
            </a:r>
            <a:r>
              <a:rPr lang="cs" b="1"/>
              <a:t>milion </a:t>
            </a:r>
            <a:r>
              <a:rPr lang="cs"/>
              <a:t>záznamů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chystáme se na </a:t>
            </a:r>
            <a:r>
              <a:rPr lang="cs" b="1"/>
              <a:t>novou bandasku</a:t>
            </a:r>
            <a:endParaRPr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otevíráme možnost přidávat do záznamů variantu jména v </a:t>
            </a:r>
            <a:r>
              <a:rPr lang="cs" b="1"/>
              <a:t>originálním písmu</a:t>
            </a:r>
            <a:r>
              <a:rPr lang="cs"/>
              <a:t> (podklad pro transliterovanou podobu autoritního záhlaví)</a:t>
            </a:r>
            <a:endParaRPr/>
          </a:p>
        </p:txBody>
      </p:sp>
      <p:graphicFrame>
        <p:nvGraphicFramePr>
          <p:cNvPr id="303" name="Google Shape;303;p16"/>
          <p:cNvGraphicFramePr/>
          <p:nvPr/>
        </p:nvGraphicFramePr>
        <p:xfrm>
          <a:off x="6359325" y="18952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{DA2DF196-87CA-489F-8A36-C5DED7ACD169}</a:tableStyleId>
              </a:tblPr>
              <a:tblGrid>
                <a:gridCol w="111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Nunito"/>
                          <a:ea typeface="Nunito"/>
                          <a:cs typeface="Nunito"/>
                          <a:sym typeface="Nunito"/>
                        </a:rPr>
                        <a:t>JA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Nunito"/>
                          <a:ea typeface="Nunito"/>
                          <a:cs typeface="Nunito"/>
                          <a:sym typeface="Nunito"/>
                        </a:rPr>
                        <a:t>857 009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Nunito"/>
                          <a:ea typeface="Nunito"/>
                          <a:cs typeface="Nunito"/>
                          <a:sym typeface="Nunito"/>
                        </a:rPr>
                        <a:t>KA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Nunito"/>
                          <a:ea typeface="Nunito"/>
                          <a:cs typeface="Nunito"/>
                          <a:sym typeface="Nunito"/>
                        </a:rPr>
                        <a:t>167 033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Nunito"/>
                          <a:ea typeface="Nunito"/>
                          <a:cs typeface="Nunito"/>
                          <a:sym typeface="Nunito"/>
                        </a:rPr>
                        <a:t>celkem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Nunito"/>
                          <a:ea typeface="Nunito"/>
                          <a:cs typeface="Nunito"/>
                          <a:sym typeface="Nunito"/>
                        </a:rPr>
                        <a:t>1 024 042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4" name="Google Shape;304;p16"/>
          <p:cNvSpPr txBox="1"/>
          <p:nvPr/>
        </p:nvSpPr>
        <p:spPr>
          <a:xfrm>
            <a:off x="7141875" y="3083850"/>
            <a:ext cx="1456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i="1">
                <a:latin typeface="Nunito"/>
                <a:ea typeface="Nunito"/>
                <a:cs typeface="Nunito"/>
                <a:sym typeface="Nunito"/>
              </a:rPr>
              <a:t>stav k 23.11.2022</a:t>
            </a:r>
            <a:endParaRPr sz="1100" i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5" name="Google Shape;3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2517" y="598575"/>
            <a:ext cx="755850" cy="76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Tvar jména v originálním písmu</a:t>
            </a:r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kódování UTF-8 umožňuje vložit do záznamu jinou než latinkovou podobu jména</a:t>
            </a:r>
            <a:endParaRPr/>
          </a:p>
        </p:txBody>
      </p:sp>
      <p:pic>
        <p:nvPicPr>
          <p:cNvPr id="312" name="Google Shape;3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075" y="3789950"/>
            <a:ext cx="4210050" cy="11620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13" name="Google Shape;31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7075" y="3741988"/>
            <a:ext cx="3827079" cy="1257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14" name="Google Shape;31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1550" y="2471824"/>
            <a:ext cx="4850200" cy="1054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15" name="Google Shape;315;p17"/>
          <p:cNvSpPr txBox="1"/>
          <p:nvPr/>
        </p:nvSpPr>
        <p:spPr>
          <a:xfrm>
            <a:off x="6991200" y="3306650"/>
            <a:ext cx="2030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i="1">
                <a:latin typeface="Nunito"/>
                <a:ea typeface="Nunito"/>
                <a:cs typeface="Nunito"/>
                <a:sym typeface="Nunito"/>
              </a:rPr>
              <a:t>stav k 23. 11. 2022</a:t>
            </a:r>
            <a:endParaRPr sz="1100" i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6" name="Google Shape;316;p17"/>
          <p:cNvSpPr txBox="1"/>
          <p:nvPr/>
        </p:nvSpPr>
        <p:spPr>
          <a:xfrm>
            <a:off x="7113900" y="2691038"/>
            <a:ext cx="190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Nunito"/>
                <a:ea typeface="Nunito"/>
                <a:cs typeface="Nunito"/>
                <a:sym typeface="Nunito"/>
              </a:rPr>
              <a:t>3 845 polí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Nunito"/>
                <a:ea typeface="Nunito"/>
                <a:cs typeface="Nunito"/>
                <a:sym typeface="Nunito"/>
              </a:rPr>
              <a:t>v 3 412 záznamech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Identifikátory (1)</a:t>
            </a:r>
            <a:endParaRPr/>
          </a:p>
        </p:txBody>
      </p:sp>
      <p:sp>
        <p:nvSpPr>
          <p:cNvPr id="322" name="Google Shape;322;p18"/>
          <p:cNvSpPr txBox="1">
            <a:spLocks noGrp="1"/>
          </p:cNvSpPr>
          <p:nvPr>
            <p:ph type="body" idx="1"/>
          </p:nvPr>
        </p:nvSpPr>
        <p:spPr>
          <a:xfrm>
            <a:off x="662075" y="1597875"/>
            <a:ext cx="44418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propojování s jinými databázemi</a:t>
            </a:r>
            <a:br>
              <a:rPr lang="cs"/>
            </a:br>
            <a:r>
              <a:rPr lang="cs" sz="1000"/>
              <a:t>(</a:t>
            </a:r>
            <a:r>
              <a:rPr lang="cs" sz="1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https://www.loc.gov/standards/sourcelist/standard-identifier.html</a:t>
            </a:r>
            <a:r>
              <a:rPr lang="cs" sz="1000"/>
              <a:t>) </a:t>
            </a:r>
            <a:endParaRPr sz="10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v MARC21 pole 024 - jiná standardní čísla </a:t>
            </a:r>
            <a:r>
              <a:rPr lang="cs" sz="1000"/>
              <a:t>(</a:t>
            </a:r>
            <a:r>
              <a:rPr lang="cs" sz="10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https://www.loc.gov/marc/authority/ad024.html</a:t>
            </a:r>
            <a:r>
              <a:rPr lang="cs" sz="1000"/>
              <a:t>)</a:t>
            </a:r>
            <a:endParaRPr sz="10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ručně nebo automatizovaně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prozatím doporučeno pro: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ORCID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ISNI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cs"/>
              <a:t>Wikidata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23" name="Google Shape;32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0719" y="1551607"/>
            <a:ext cx="3365125" cy="2040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24" name="Google Shape;32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6475" y="3007493"/>
            <a:ext cx="3583401" cy="1637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25" name="Google Shape;32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8919" y="2785001"/>
            <a:ext cx="2165400" cy="23584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Identifikátory (2)</a:t>
            </a:r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počet doplněných identifikátorů (k 23. 11. 2022)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ISNI 	 	37 875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ORCID  	11 425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Wikidata  	32 823</a:t>
            </a:r>
            <a:endParaRPr/>
          </a:p>
        </p:txBody>
      </p:sp>
      <p:pic>
        <p:nvPicPr>
          <p:cNvPr id="332" name="Google Shape;3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17" y="2777492"/>
            <a:ext cx="1321650" cy="44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8693" y="3356293"/>
            <a:ext cx="1017500" cy="72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8279" y="2080217"/>
            <a:ext cx="938325" cy="56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Spolupracujeme s…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Wikimedia ČR</a:t>
            </a:r>
            <a:endParaRPr/>
          </a:p>
        </p:txBody>
      </p:sp>
      <p:sp>
        <p:nvSpPr>
          <p:cNvPr id="340" name="Google Shape;340;p20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endParaRPr/>
          </a:p>
        </p:txBody>
      </p:sp>
      <p:pic>
        <p:nvPicPr>
          <p:cNvPr id="341" name="Google Shape;3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1300" y="384768"/>
            <a:ext cx="2293000" cy="5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8875" y="1786775"/>
            <a:ext cx="5096274" cy="3057050"/>
          </a:xfrm>
          <a:prstGeom prst="rect">
            <a:avLst/>
          </a:prstGeom>
          <a:noFill/>
          <a:ln>
            <a:noFill/>
          </a:ln>
          <a:effectLst>
            <a:outerShdw blurRad="142875" dist="95250" dir="300000" algn="bl" rotWithShape="0">
              <a:srgbClr val="9E9E9E">
                <a:alpha val="92000"/>
              </a:srgbClr>
            </a:outerShdw>
          </a:effectLst>
        </p:spPr>
      </p:pic>
      <p:sp>
        <p:nvSpPr>
          <p:cNvPr id="343" name="Google Shape;343;p20"/>
          <p:cNvSpPr txBox="1"/>
          <p:nvPr/>
        </p:nvSpPr>
        <p:spPr>
          <a:xfrm>
            <a:off x="1428875" y="1272725"/>
            <a:ext cx="439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https://blog.wikimedia.cz/tag/narodni-autority/</a:t>
            </a:r>
            <a:r>
              <a:rPr lang="cs"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Spolupracujeme s …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Wikimedia ČR</a:t>
            </a:r>
            <a:endParaRPr/>
          </a:p>
        </p:txBody>
      </p:sp>
      <p:sp>
        <p:nvSpPr>
          <p:cNvPr id="349" name="Google Shape;349;p21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projekt </a:t>
            </a:r>
            <a:r>
              <a:rPr lang="cs" b="1"/>
              <a:t>Báze národních autorit v podobě propojených dat</a:t>
            </a:r>
            <a:r>
              <a:rPr lang="cs"/>
              <a:t> (2019-2020)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více na: 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https://autority.wikimedia.cz</a:t>
            </a:r>
            <a:r>
              <a:rPr lang="cs"/>
              <a:t>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wikibase = sada rozšíření pro MediaWiki vytvořených pro práci s daty v centrálním úložišti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projekt </a:t>
            </a:r>
            <a:r>
              <a:rPr lang="cs" b="1"/>
              <a:t>Automatizace procesu synchronizace autoritních dat s Wikidaty</a:t>
            </a:r>
            <a:r>
              <a:rPr lang="cs"/>
              <a:t> (2022)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dokumentace na: </a:t>
            </a:r>
            <a:r>
              <a:rPr lang="cs" u="sng">
                <a:solidFill>
                  <a:schemeClr val="hlink"/>
                </a:solidFill>
                <a:hlinkClick r:id="rId4"/>
              </a:rPr>
              <a:t>https://github.com/wmcz/WMCZ-scripts</a:t>
            </a:r>
            <a:r>
              <a:rPr lang="cs"/>
              <a:t>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snaha o automatické přebírání dat z autoritních záznamů do Wikidat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více na: </a:t>
            </a:r>
            <a:r>
              <a:rPr lang="cs" u="sng">
                <a:solidFill>
                  <a:schemeClr val="hlink"/>
                </a:solidFill>
                <a:hlinkClick r:id="rId5"/>
              </a:rPr>
              <a:t>https://blog.wikimedia.cz/2022/11/14/na-databazi-narodnich-autorit-spoustime-automatickou-aktualizaci-svaty-gral-wikidat/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Předvádění na obrazovce (16:9)</PresentationFormat>
  <Paragraphs>104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Maven Pro</vt:lpstr>
      <vt:lpstr>Nunito</vt:lpstr>
      <vt:lpstr>Open Sans</vt:lpstr>
      <vt:lpstr>Momentum</vt:lpstr>
      <vt:lpstr>Dva roky  s národními autoritami</vt:lpstr>
      <vt:lpstr>Rok 2020</vt:lpstr>
      <vt:lpstr>Rok 2021</vt:lpstr>
      <vt:lpstr>Rok 2022</vt:lpstr>
      <vt:lpstr>Tvar jména v originálním písmu</vt:lpstr>
      <vt:lpstr>Identifikátory (1)</vt:lpstr>
      <vt:lpstr>Identifikátory (2)</vt:lpstr>
      <vt:lpstr>Spolupracujeme s… Wikimedia ČR</vt:lpstr>
      <vt:lpstr>Spolupracujeme s … Wikimedia ČR</vt:lpstr>
      <vt:lpstr>NK Link https://nklink.toolforge.org/ </vt:lpstr>
      <vt:lpstr>Co umí NKLink v bázi AUT</vt:lpstr>
      <vt:lpstr>Příklady využití NKLinku</vt:lpstr>
      <vt:lpstr>Příklady využití NKLinku (2)</vt:lpstr>
      <vt:lpstr>Otevřená data v NK ČR</vt:lpstr>
      <vt:lpstr>Spolupracujeme s … Slovník českých knihovníků</vt:lpstr>
      <vt:lpstr>Spolupracujeme s … PROVENIO</vt:lpstr>
      <vt:lpstr>Spolupracujeme s …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Dva roky  s národními autoritami</dc:title>
  <dc:creator>Svobodová Eva</dc:creator>
  <cp:lastModifiedBy>Svobodová Eva</cp:lastModifiedBy>
  <cp:revision>1</cp:revision>
  <dcterms:modified xsi:type="dcterms:W3CDTF">2022-11-27T20:34:20Z</dcterms:modified>
</cp:coreProperties>
</file>