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60" r:id="rId2"/>
    <p:sldId id="303" r:id="rId3"/>
    <p:sldId id="307" r:id="rId4"/>
    <p:sldId id="317" r:id="rId5"/>
    <p:sldId id="309" r:id="rId6"/>
    <p:sldId id="318" r:id="rId7"/>
    <p:sldId id="312" r:id="rId8"/>
    <p:sldId id="314" r:id="rId9"/>
    <p:sldId id="319" r:id="rId10"/>
    <p:sldId id="316" r:id="rId11"/>
    <p:sldId id="313" r:id="rId12"/>
    <p:sldId id="286" r:id="rId13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3078"/>
    <a:srgbClr val="EE9524"/>
    <a:srgbClr val="03A1A4"/>
    <a:srgbClr val="FF7344"/>
    <a:srgbClr val="1C7CBB"/>
    <a:srgbClr val="E6E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0" autoAdjust="0"/>
    <p:restoredTop sz="94603" autoAdjust="0"/>
  </p:normalViewPr>
  <p:slideViewPr>
    <p:cSldViewPr snapToGrid="0">
      <p:cViewPr varScale="1">
        <p:scale>
          <a:sx n="84" d="100"/>
          <a:sy n="84" d="100"/>
        </p:scale>
        <p:origin x="36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313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595" y="1"/>
            <a:ext cx="4303313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2BD79-04FE-4B41-86B8-7C3D48C342AF}" type="datetimeFigureOut">
              <a:rPr lang="cs-CZ" smtClean="0"/>
              <a:t>22.11.2022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595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6BC32-2958-4279-AFE3-43F754CC97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3782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1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7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28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2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2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1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1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4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6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8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1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E6291-269F-4017-8EF3-5876289F47E8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leph.nkp.cz/F/9UPVKMF4ACGPEXT8KUN3DH19BDTBFYJ94R2J3GMBH2FV1GVFGJ-10431?func=file&amp;file_name=find-b&amp;local_base=SKC" TargetMode="External"/><Relationship Id="rId2" Type="http://schemas.openxmlformats.org/officeDocument/2006/relationships/hyperlink" Target="https://aleph.nkp.cz/F/EFLYEE2EFVF5CDSTM8H26FS985KAQPCTK72N9MMHSVNTLR8GJ6-12673?func=file&amp;file_name=find-b&amp;local_base=CNB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Ivana.ferdinandov&#225;@mlp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\\PRACOVNA\Pracovna-D\Pracovní\Městská knihovna v Praze\Grafické zpracování\MLP\PPT prezentace sablona\091109\cover-b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335360" y="2708919"/>
            <a:ext cx="11521280" cy="3003723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CENTRAL V PRAXI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2800" b="1" dirty="0" smtClean="0"/>
              <a:t>Katalogizace beletrie pro knihovny ČR</a:t>
            </a:r>
            <a:br>
              <a:rPr lang="cs-CZ" sz="2800" b="1" dirty="0" smtClean="0"/>
            </a:br>
            <a:r>
              <a:rPr lang="cs-CZ" sz="2800" b="1" dirty="0" smtClean="0"/>
              <a:t>Městská knihovna v Praze</a:t>
            </a: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1800" b="1" dirty="0" smtClean="0">
                <a:solidFill>
                  <a:srgbClr val="C00000"/>
                </a:solidFill>
              </a:rPr>
              <a:t>Ivana Ferdinandová</a:t>
            </a:r>
            <a:r>
              <a:rPr lang="cs-CZ" sz="1800" b="1" dirty="0">
                <a:solidFill>
                  <a:srgbClr val="C00000"/>
                </a:solidFill>
              </a:rPr>
              <a:t/>
            </a:r>
            <a:br>
              <a:rPr lang="cs-CZ" sz="1800" b="1" dirty="0">
                <a:solidFill>
                  <a:srgbClr val="C00000"/>
                </a:solidFill>
              </a:rPr>
            </a:br>
            <a:r>
              <a:rPr lang="cs-CZ" sz="1800" b="1" dirty="0" smtClean="0">
                <a:solidFill>
                  <a:srgbClr val="C00000"/>
                </a:solidFill>
              </a:rPr>
              <a:t>28. 11. 2022</a:t>
            </a: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cs-CZ" altLang="cs-CZ" sz="28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766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</a:t>
            </a:r>
            <a:r>
              <a:rPr lang="cs-CZ" sz="4800" b="1" dirty="0">
                <a:solidFill>
                  <a:srgbClr val="C00000"/>
                </a:solidFill>
              </a:rPr>
              <a:t> </a:t>
            </a:r>
            <a:r>
              <a:rPr lang="cs-CZ" sz="4800" b="1" dirty="0" smtClean="0">
                <a:solidFill>
                  <a:srgbClr val="C00000"/>
                </a:solidFill>
              </a:rPr>
              <a:t>- hodnocení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3600" b="1" dirty="0" smtClean="0"/>
          </a:p>
          <a:p>
            <a:pPr marL="0" indent="0">
              <a:buNone/>
            </a:pPr>
            <a:r>
              <a:rPr lang="cs-CZ" sz="3600" b="1" dirty="0"/>
              <a:t>7</a:t>
            </a:r>
            <a:r>
              <a:rPr lang="cs-CZ" sz="3600" b="1" dirty="0" smtClean="0"/>
              <a:t>. Pár letošních čísel (stav k 22.11.2022)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Počet přijatých titulů do báze ČNB od 1.1.2022: 3 932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Počet přijatých titulů do Souborného katalogu od 1.1.2022: 3 442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Podíl přijatých titulů: 80 %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Počet denně zaslaných titulů: 19</a:t>
            </a:r>
          </a:p>
        </p:txBody>
      </p:sp>
    </p:spTree>
    <p:extLst>
      <p:ext uri="{BB962C8B-B14F-4D97-AF65-F5344CB8AC3E}">
        <p14:creationId xmlns:p14="http://schemas.microsoft.com/office/powerpoint/2010/main" val="103941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odkazy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sz="3600" b="1" dirty="0" smtClean="0"/>
          </a:p>
          <a:p>
            <a:pPr marL="0" indent="0">
              <a:buNone/>
            </a:pPr>
            <a:r>
              <a:rPr lang="cs-CZ" sz="3600" b="1" dirty="0"/>
              <a:t>8</a:t>
            </a:r>
            <a:r>
              <a:rPr lang="cs-CZ" sz="3600" b="1" dirty="0" smtClean="0"/>
              <a:t>. Báze ČNB a Souborného katalogu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Odkaz na bázi ČNB: </a:t>
            </a:r>
            <a:r>
              <a:rPr lang="cs-CZ" sz="3200" dirty="0">
                <a:hlinkClick r:id="rId2"/>
              </a:rPr>
              <a:t>https://</a:t>
            </a:r>
            <a:r>
              <a:rPr lang="cs-CZ" sz="3200" dirty="0" smtClean="0">
                <a:hlinkClick r:id="rId2"/>
              </a:rPr>
              <a:t>aleph.nkp.cz/F/EFLYEE2EFVF5CDSTM8H26FS985KAQPCTK72N9MMHSVNTLR8GJ6-12673?func=file&amp;file_name=find-b&amp;local_base=CNB</a:t>
            </a:r>
            <a:endParaRPr lang="cs-CZ" sz="32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Odkaz na Souborný katalog: </a:t>
            </a:r>
            <a:r>
              <a:rPr lang="cs-CZ" dirty="0">
                <a:hlinkClick r:id="rId3"/>
              </a:rPr>
              <a:t>https://aleph.nkp.cz/F/9UPVKMF4ACGPEXT8KUN3DH19BDTBFYJ94R2J3GMBH2FV1GVFGJ-10431?func=file&amp;file_name=find-b&amp;local_base=SKC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191045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/>
          <a:lstStyle/>
          <a:p>
            <a:pPr algn="l"/>
            <a:r>
              <a:rPr lang="cs-CZ" sz="6000" dirty="0" smtClean="0">
                <a:solidFill>
                  <a:srgbClr val="C00000"/>
                </a:solidFill>
              </a:rPr>
              <a:t>Děkuji za pozornost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800" i="1" spc="-100" dirty="0" smtClean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r>
              <a:rPr lang="cs-CZ" sz="2800" i="1" spc="-1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Ivana </a:t>
            </a:r>
            <a:r>
              <a:rPr lang="cs-CZ" sz="2800" i="1" spc="-100" dirty="0" err="1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Ferdinandová</a:t>
            </a:r>
            <a:r>
              <a:rPr lang="cs-CZ" sz="2800" i="1" spc="-1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, vedoucí oddělení katalogizace</a:t>
            </a:r>
          </a:p>
          <a:p>
            <a:r>
              <a:rPr lang="cs-CZ" sz="2800" i="1" spc="-100" dirty="0" smtClean="0">
                <a:solidFill>
                  <a:srgbClr val="C00000"/>
                </a:solidFill>
                <a:latin typeface="+mj-lt"/>
                <a:ea typeface="+mj-ea"/>
                <a:cs typeface="+mj-cs"/>
                <a:hlinkClick r:id="rId2"/>
              </a:rPr>
              <a:t>Ivana.ferdinandová</a:t>
            </a:r>
            <a:r>
              <a:rPr lang="cs-CZ" sz="2800" dirty="0" smtClean="0">
                <a:solidFill>
                  <a:srgbClr val="C00000"/>
                </a:solidFill>
                <a:hlinkClick r:id="rId2"/>
              </a:rPr>
              <a:t>@mlp.cz</a:t>
            </a:r>
            <a:endParaRPr lang="cs-CZ" sz="2800" dirty="0" smtClean="0">
              <a:solidFill>
                <a:srgbClr val="C00000"/>
              </a:solidFill>
            </a:endParaRPr>
          </a:p>
          <a:p>
            <a:endParaRPr lang="cs-CZ" sz="2800" dirty="0">
              <a:solidFill>
                <a:srgbClr val="C00000"/>
              </a:solidFill>
            </a:endParaRPr>
          </a:p>
          <a:p>
            <a:endParaRPr lang="cs-CZ" sz="2800" i="1" spc="-1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828371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3600" b="1" dirty="0" smtClean="0"/>
              <a:t>1. Doba před </a:t>
            </a:r>
            <a:r>
              <a:rPr lang="cs-CZ" sz="3600" b="1" dirty="0" err="1" smtClean="0"/>
              <a:t>Centralem</a:t>
            </a:r>
            <a:endParaRPr lang="cs-CZ" sz="3600" b="1" dirty="0" smtClean="0"/>
          </a:p>
          <a:p>
            <a:pPr marL="0" indent="0">
              <a:buNone/>
            </a:pPr>
            <a:endParaRPr lang="cs-CZ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Oddělení katalogizace MKP pracovalo v systému Koniáš.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Plně vyhovující program pro 49 poboček MKP oproti nekompatibilitě s ostatními systémy.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err="1" smtClean="0"/>
              <a:t>Katalogizátoři</a:t>
            </a:r>
            <a:r>
              <a:rPr lang="cs-CZ" sz="3200" dirty="0" smtClean="0"/>
              <a:t> jmenní a věcní.</a:t>
            </a:r>
            <a:endParaRPr lang="cs-CZ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Tradice tvorby anotací u titulů, na něž byl dostatek času.</a:t>
            </a:r>
            <a:endParaRPr lang="cs-CZ" sz="3200" dirty="0"/>
          </a:p>
          <a:p>
            <a:pPr marL="457200" lvl="1" indent="0">
              <a:buNone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199490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3600" b="1" dirty="0"/>
              <a:t>2</a:t>
            </a:r>
            <a:r>
              <a:rPr lang="cs-CZ" sz="3600" b="1" dirty="0" smtClean="0"/>
              <a:t>. 1. Změny </a:t>
            </a:r>
            <a:r>
              <a:rPr lang="cs-CZ" sz="3600" b="1" dirty="0"/>
              <a:t>postupů a procesů v oddělení </a:t>
            </a:r>
            <a:r>
              <a:rPr lang="cs-CZ" sz="3600" b="1" dirty="0" smtClean="0"/>
              <a:t>katalogizace</a:t>
            </a:r>
          </a:p>
          <a:p>
            <a:pPr marL="0" indent="0">
              <a:buNone/>
            </a:pPr>
            <a:endParaRPr lang="cs-CZ" sz="36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Jmenná katalogizace: nutnost větší samostatnosti v práci i rozhodování = vznik Úseku JZ beletrie.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1 kancelář – stabilní jmenné </a:t>
            </a:r>
            <a:r>
              <a:rPr lang="cs-CZ" sz="3200" dirty="0" err="1" smtClean="0"/>
              <a:t>katalogizátorky</a:t>
            </a:r>
            <a:r>
              <a:rPr lang="cs-CZ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138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3600" b="1" dirty="0"/>
              <a:t>2</a:t>
            </a:r>
            <a:r>
              <a:rPr lang="cs-CZ" sz="3600" b="1" dirty="0" smtClean="0"/>
              <a:t>. </a:t>
            </a:r>
            <a:r>
              <a:rPr lang="cs-CZ" sz="3600" b="1" dirty="0"/>
              <a:t>2</a:t>
            </a:r>
            <a:r>
              <a:rPr lang="cs-CZ" sz="3600" b="1" dirty="0" smtClean="0"/>
              <a:t>. Změny </a:t>
            </a:r>
            <a:r>
              <a:rPr lang="cs-CZ" sz="3600" b="1" dirty="0"/>
              <a:t>postupů a procesů v oddělení </a:t>
            </a:r>
            <a:r>
              <a:rPr lang="cs-CZ" sz="3600" b="1" dirty="0" smtClean="0"/>
              <a:t>katalogizace</a:t>
            </a:r>
          </a:p>
          <a:p>
            <a:pPr marL="0" indent="0">
              <a:buNone/>
            </a:pPr>
            <a:endParaRPr lang="cs-CZ" sz="36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Věcná katalogizace: garance unikátní anotace u vybraných titulů + požadavek na rychlost = potřeba většího počtu věcných katalogizátorů.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Využití erudice našich knihovníků – knihovníci z celé sítě se zájmem o věc proškoleni jako věcní </a:t>
            </a:r>
            <a:r>
              <a:rPr lang="cs-CZ" sz="3200" dirty="0" err="1" smtClean="0"/>
              <a:t>katalogizátoři</a:t>
            </a:r>
            <a:r>
              <a:rPr lang="cs-CZ" sz="3200" dirty="0" smtClean="0"/>
              <a:t>. Brzy se ukázalo, že mimo ÚK je proces z časového hlediska nemožný.</a:t>
            </a:r>
          </a:p>
        </p:txBody>
      </p:sp>
    </p:spTree>
    <p:extLst>
      <p:ext uri="{BB962C8B-B14F-4D97-AF65-F5344CB8AC3E}">
        <p14:creationId xmlns:p14="http://schemas.microsoft.com/office/powerpoint/2010/main" val="36906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3600" b="1" dirty="0"/>
              <a:t>2</a:t>
            </a:r>
            <a:r>
              <a:rPr lang="cs-CZ" sz="3600" b="1" dirty="0" smtClean="0"/>
              <a:t>. </a:t>
            </a:r>
            <a:r>
              <a:rPr lang="cs-CZ" sz="3600" b="1" dirty="0"/>
              <a:t>3</a:t>
            </a:r>
            <a:r>
              <a:rPr lang="cs-CZ" sz="3600" b="1" dirty="0" smtClean="0"/>
              <a:t>. Změny </a:t>
            </a:r>
            <a:r>
              <a:rPr lang="cs-CZ" sz="3600" b="1" dirty="0"/>
              <a:t>postupů a procesů v oddělení </a:t>
            </a:r>
            <a:r>
              <a:rPr lang="cs-CZ" sz="3600" b="1" dirty="0" smtClean="0"/>
              <a:t>katalogizace</a:t>
            </a:r>
          </a:p>
          <a:p>
            <a:pPr marL="0" indent="0">
              <a:buNone/>
            </a:pPr>
            <a:endParaRPr lang="cs-CZ" sz="36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29 věcných katalogizátorů řídí koordinátor = rozdělování a vybírání titulů, kontrola.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Sdílené tabulky s rozpisy služeb knihovníků ÚK, kteří se podílí na věcné katalogizaci.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Každý měsíc workshopy nad aktuálními problémy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Spolupráce s NK.</a:t>
            </a:r>
          </a:p>
        </p:txBody>
      </p:sp>
    </p:spTree>
    <p:extLst>
      <p:ext uri="{BB962C8B-B14F-4D97-AF65-F5344CB8AC3E}">
        <p14:creationId xmlns:p14="http://schemas.microsoft.com/office/powerpoint/2010/main" val="199796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3600" b="1" dirty="0" smtClean="0"/>
              <a:t>3.  Změny </a:t>
            </a:r>
            <a:r>
              <a:rPr lang="cs-CZ" sz="3600" b="1" dirty="0"/>
              <a:t>postupů a procesů v oddělení </a:t>
            </a:r>
            <a:r>
              <a:rPr lang="cs-CZ" sz="3600" b="1" dirty="0" smtClean="0"/>
              <a:t>akvizice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Dřívější </a:t>
            </a:r>
            <a:r>
              <a:rPr lang="cs-CZ" sz="3200" dirty="0"/>
              <a:t>získávání signálních </a:t>
            </a:r>
            <a:r>
              <a:rPr lang="cs-CZ" sz="3200" dirty="0" smtClean="0"/>
              <a:t>výtisků: </a:t>
            </a:r>
            <a:r>
              <a:rPr lang="cs-CZ" sz="3200" dirty="0" err="1" smtClean="0"/>
              <a:t>Euromedie</a:t>
            </a:r>
            <a:r>
              <a:rPr lang="cs-CZ" sz="3200" dirty="0" smtClean="0"/>
              <a:t>, Albatros – objednávky denně, zavážení 2x týdně ještě před vydáním, Kosmas a Beta-Dobrovský – jezdíme k nim. To je 90 % produkce.</a:t>
            </a:r>
            <a:endParaRPr lang="cs-CZ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2 </a:t>
            </a:r>
            <a:r>
              <a:rPr lang="cs-CZ" sz="3200" dirty="0" smtClean="0"/>
              <a:t>signály (</a:t>
            </a:r>
            <a:r>
              <a:rPr lang="cs-CZ" sz="3200" dirty="0" err="1" smtClean="0"/>
              <a:t>Euromedie</a:t>
            </a:r>
            <a:r>
              <a:rPr lang="cs-CZ" sz="3200" dirty="0" smtClean="0"/>
              <a:t>, Albatros) </a:t>
            </a:r>
            <a:r>
              <a:rPr lang="cs-CZ" sz="3200" dirty="0"/>
              <a:t>– synchronní jmenná i věcná </a:t>
            </a:r>
            <a:r>
              <a:rPr lang="cs-CZ" sz="3200" dirty="0" smtClean="0"/>
              <a:t>katalogizace, 1 signál (Kosmas, Beta-Dobrovský) – nejprve jmenná, pak věcná katalogizace (tzv. </a:t>
            </a:r>
            <a:r>
              <a:rPr lang="cs-CZ" sz="3200" dirty="0" err="1" smtClean="0"/>
              <a:t>žluťáci</a:t>
            </a:r>
            <a:r>
              <a:rPr lang="cs-CZ" sz="3200" dirty="0" smtClean="0"/>
              <a:t>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AKVI nosí do KAT balíčky knih průměrně 3x denně v čase 9 – 17 h</a:t>
            </a:r>
            <a:endParaRPr lang="cs-CZ" sz="3200" dirty="0"/>
          </a:p>
          <a:p>
            <a:pPr marL="457200" lvl="1" indent="0">
              <a:buNone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91669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3600" b="1" dirty="0" smtClean="0"/>
          </a:p>
          <a:p>
            <a:pPr marL="0" indent="0">
              <a:buNone/>
            </a:pPr>
            <a:r>
              <a:rPr lang="cs-CZ" sz="3600" b="1" dirty="0" smtClean="0"/>
              <a:t>4. Okamžité zasílání zpracovaných dat Národní knihovně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Jmenně zkatalogizovaný titul je ihned posílán do báze ČNB.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Kompletně zkatalogizovaný titul je posílán do Souborného katalogu.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Sklizně probíhají denně, vždy v 10, 13, 15 a 17 hod.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Veškeré změny probíhaly ve spolupráci s NK.</a:t>
            </a:r>
          </a:p>
        </p:txBody>
      </p:sp>
    </p:spTree>
    <p:extLst>
      <p:ext uri="{BB962C8B-B14F-4D97-AF65-F5344CB8AC3E}">
        <p14:creationId xmlns:p14="http://schemas.microsoft.com/office/powerpoint/2010/main" val="270897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doba </a:t>
            </a:r>
            <a:r>
              <a:rPr lang="cs-CZ" sz="4800" b="1" dirty="0" err="1" smtClean="0">
                <a:solidFill>
                  <a:srgbClr val="C00000"/>
                </a:solidFill>
              </a:rPr>
              <a:t>covidová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600" b="1" dirty="0"/>
              <a:t>5</a:t>
            </a:r>
            <a:r>
              <a:rPr lang="cs-CZ" sz="3600" b="1" dirty="0" smtClean="0"/>
              <a:t>. Konec standardních postupů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Nutnost alternativních cest v době </a:t>
            </a:r>
            <a:r>
              <a:rPr lang="cs-CZ" dirty="0" err="1" smtClean="0"/>
              <a:t>covidové</a:t>
            </a:r>
            <a:r>
              <a:rPr lang="cs-CZ" dirty="0" smtClean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Běžně má 1 svazek v ruce 5 katalogizátorů, v případě 2 signálních svazků 2, resp. 3 </a:t>
            </a:r>
            <a:r>
              <a:rPr lang="cs-CZ" dirty="0" err="1" smtClean="0"/>
              <a:t>katalogizátoři</a:t>
            </a:r>
            <a:r>
              <a:rPr lang="cs-CZ" dirty="0" smtClean="0"/>
              <a:t> = při </a:t>
            </a:r>
            <a:r>
              <a:rPr lang="cs-CZ" dirty="0" err="1" smtClean="0"/>
              <a:t>home</a:t>
            </a:r>
            <a:r>
              <a:rPr lang="cs-CZ" dirty="0" smtClean="0"/>
              <a:t> </a:t>
            </a:r>
            <a:r>
              <a:rPr lang="cs-CZ" dirty="0" err="1" smtClean="0"/>
              <a:t>officu</a:t>
            </a:r>
            <a:r>
              <a:rPr lang="cs-CZ" dirty="0" smtClean="0"/>
              <a:t> velmi obtížné.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Jaro 2020 – pomoc </a:t>
            </a:r>
            <a:r>
              <a:rPr lang="cs-CZ" dirty="0" err="1" smtClean="0"/>
              <a:t>TRNu</a:t>
            </a:r>
            <a:r>
              <a:rPr lang="cs-CZ" dirty="0" smtClean="0"/>
              <a:t> (tým rychlého nasazení = rozvozy knih).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Od podzimu už žádné rozvozy nebyly, museli jsme změnit postupy (nutnost nemísení) :</a:t>
            </a:r>
          </a:p>
          <a:p>
            <a:pPr lvl="2"/>
            <a:r>
              <a:rPr lang="cs-CZ" sz="2800" dirty="0" err="1" smtClean="0"/>
              <a:t>Katalogizátoři</a:t>
            </a:r>
            <a:r>
              <a:rPr lang="cs-CZ" sz="2800" dirty="0" smtClean="0"/>
              <a:t> z KAT se střídali po dnech v kanceláři, aprobace na dálku.</a:t>
            </a:r>
          </a:p>
          <a:p>
            <a:pPr lvl="2"/>
            <a:r>
              <a:rPr lang="cs-CZ" sz="2800" dirty="0" err="1" smtClean="0"/>
              <a:t>Katalogizátoři</a:t>
            </a:r>
            <a:r>
              <a:rPr lang="cs-CZ" sz="2800" dirty="0" smtClean="0"/>
              <a:t> z ÚK – předávání knih přes schránku, při jejich úplném HO dočasné zastavení spolupráce.</a:t>
            </a:r>
          </a:p>
          <a:p>
            <a:pPr marL="914400" lvl="2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34916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doba </a:t>
            </a:r>
            <a:r>
              <a:rPr lang="cs-CZ" sz="4800" b="1" dirty="0" err="1" smtClean="0">
                <a:solidFill>
                  <a:srgbClr val="C00000"/>
                </a:solidFill>
              </a:rPr>
              <a:t>pocovidová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600" b="1" dirty="0"/>
              <a:t>6</a:t>
            </a:r>
            <a:r>
              <a:rPr lang="cs-CZ" sz="3600" b="1" dirty="0" smtClean="0"/>
              <a:t>. Využití vybraných </a:t>
            </a:r>
            <a:r>
              <a:rPr lang="cs-CZ" sz="3600" b="1" dirty="0" err="1" smtClean="0"/>
              <a:t>covidových</a:t>
            </a:r>
            <a:r>
              <a:rPr lang="cs-CZ" sz="3600" b="1" dirty="0" smtClean="0"/>
              <a:t> postupů </a:t>
            </a:r>
            <a:r>
              <a:rPr lang="cs-CZ" sz="3600" b="1" dirty="0" err="1" smtClean="0"/>
              <a:t>postupů</a:t>
            </a:r>
            <a:endParaRPr lang="cs-CZ" sz="3600" b="1" dirty="0" smtClean="0"/>
          </a:p>
          <a:p>
            <a:pPr marL="0" indent="0">
              <a:buNone/>
            </a:pPr>
            <a:endParaRPr lang="cs-CZ" sz="36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Jmenná katalogizace probíhá stále v prostorech ÚK.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Věcná katalogizace využila funkční aprobace na dálku k možnosti HO:</a:t>
            </a:r>
          </a:p>
          <a:p>
            <a:pPr lvl="2"/>
            <a:r>
              <a:rPr lang="cs-CZ" sz="2800" dirty="0" smtClean="0"/>
              <a:t>Každé pondělí do 10 hod. musí být do tabulky zaneseno, kdo a kdy bude mít HO </a:t>
            </a:r>
            <a:r>
              <a:rPr lang="cs-CZ" sz="2800" smtClean="0"/>
              <a:t>(</a:t>
            </a:r>
            <a:r>
              <a:rPr lang="cs-CZ" sz="2800" smtClean="0"/>
              <a:t>max. </a:t>
            </a:r>
            <a:r>
              <a:rPr lang="cs-CZ" sz="2800" dirty="0" smtClean="0"/>
              <a:t>2 týdně a nutná domluva).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Předávání knih s knihovníky ÚK přes schránku.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 smtClean="0"/>
              <a:t>Pravidelná školení dosud nebyla obnovena, připomínky se řeší komunikací po e-mailu.</a:t>
            </a:r>
          </a:p>
          <a:p>
            <a:pPr marL="914400" lvl="2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333016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9242</TotalTime>
  <Words>654</Words>
  <Application>Microsoft Office PowerPoint</Application>
  <PresentationFormat>Širokoúhlá obrazovka</PresentationFormat>
  <Paragraphs>78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systému Office</vt:lpstr>
      <vt:lpstr>CENTRAL V PRAXI Katalogizace beletrie pro knihovny ČR Městská knihovna v Praze   Ivana Ferdinandová 28. 11. 2022 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doba covidová</vt:lpstr>
      <vt:lpstr>Projekt CENTRAL – doba pocovidová</vt:lpstr>
      <vt:lpstr>Projekt CENTRAL  - hodnocení</vt:lpstr>
      <vt:lpstr>Projekt CENTRAL – odkazy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Ivana Ferdinandová</cp:lastModifiedBy>
  <cp:revision>157</cp:revision>
  <cp:lastPrinted>2022-11-22T07:48:47Z</cp:lastPrinted>
  <dcterms:created xsi:type="dcterms:W3CDTF">2017-10-05T18:27:48Z</dcterms:created>
  <dcterms:modified xsi:type="dcterms:W3CDTF">2022-11-22T08:59:38Z</dcterms:modified>
</cp:coreProperties>
</file>