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71" r:id="rId5"/>
    <p:sldId id="272" r:id="rId6"/>
    <p:sldId id="268" r:id="rId7"/>
    <p:sldId id="269" r:id="rId8"/>
    <p:sldId id="273" r:id="rId9"/>
    <p:sldId id="263" r:id="rId10"/>
    <p:sldId id="264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936" y="4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4854C-7137-476A-A2ED-AF57711E8858}" type="datetimeFigureOut">
              <a:rPr lang="cs-CZ" smtClean="0"/>
              <a:t>23.11.2022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69B98-EC87-4745-886C-C25C14E447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1761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4854C-7137-476A-A2ED-AF57711E8858}" type="datetimeFigureOut">
              <a:rPr lang="cs-CZ" smtClean="0"/>
              <a:t>23.11.2022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69B98-EC87-4745-886C-C25C14E447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154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4854C-7137-476A-A2ED-AF57711E8858}" type="datetimeFigureOut">
              <a:rPr lang="cs-CZ" smtClean="0"/>
              <a:t>23.11.2022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69B98-EC87-4745-886C-C25C14E44753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9374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4854C-7137-476A-A2ED-AF57711E8858}" type="datetimeFigureOut">
              <a:rPr lang="cs-CZ" smtClean="0"/>
              <a:t>23.11.2022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69B98-EC87-4745-886C-C25C14E447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77433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4854C-7137-476A-A2ED-AF57711E8858}" type="datetimeFigureOut">
              <a:rPr lang="cs-CZ" smtClean="0"/>
              <a:t>23.11.2022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69B98-EC87-4745-886C-C25C14E44753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863318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4854C-7137-476A-A2ED-AF57711E8858}" type="datetimeFigureOut">
              <a:rPr lang="cs-CZ" smtClean="0"/>
              <a:t>23.11.2022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69B98-EC87-4745-886C-C25C14E447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55104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4854C-7137-476A-A2ED-AF57711E8858}" type="datetimeFigureOut">
              <a:rPr lang="cs-CZ" smtClean="0"/>
              <a:t>23.11.2022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69B98-EC87-4745-886C-C25C14E447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1787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4854C-7137-476A-A2ED-AF57711E8858}" type="datetimeFigureOut">
              <a:rPr lang="cs-CZ" smtClean="0"/>
              <a:t>23.11.2022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69B98-EC87-4745-886C-C25C14E447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9451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4854C-7137-476A-A2ED-AF57711E8858}" type="datetimeFigureOut">
              <a:rPr lang="cs-CZ" smtClean="0"/>
              <a:t>23.11.2022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69B98-EC87-4745-886C-C25C14E447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3979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4854C-7137-476A-A2ED-AF57711E8858}" type="datetimeFigureOut">
              <a:rPr lang="cs-CZ" smtClean="0"/>
              <a:t>23.11.2022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69B98-EC87-4745-886C-C25C14E447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2676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4854C-7137-476A-A2ED-AF57711E8858}" type="datetimeFigureOut">
              <a:rPr lang="cs-CZ" smtClean="0"/>
              <a:t>23.11.2022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69B98-EC87-4745-886C-C25C14E447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9164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4854C-7137-476A-A2ED-AF57711E8858}" type="datetimeFigureOut">
              <a:rPr lang="cs-CZ" smtClean="0"/>
              <a:t>23.11.2022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69B98-EC87-4745-886C-C25C14E447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2651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4854C-7137-476A-A2ED-AF57711E8858}" type="datetimeFigureOut">
              <a:rPr lang="cs-CZ" smtClean="0"/>
              <a:t>23.11.2022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69B98-EC87-4745-886C-C25C14E447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3808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4854C-7137-476A-A2ED-AF57711E8858}" type="datetimeFigureOut">
              <a:rPr lang="cs-CZ" smtClean="0"/>
              <a:t>23.11.2022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69B98-EC87-4745-886C-C25C14E447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5686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4854C-7137-476A-A2ED-AF57711E8858}" type="datetimeFigureOut">
              <a:rPr lang="cs-CZ" smtClean="0"/>
              <a:t>23.11.2022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69B98-EC87-4745-886C-C25C14E447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8282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4854C-7137-476A-A2ED-AF57711E8858}" type="datetimeFigureOut">
              <a:rPr lang="cs-CZ" smtClean="0"/>
              <a:t>23.11.2022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69B98-EC87-4745-886C-C25C14E447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9069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34854C-7137-476A-A2ED-AF57711E8858}" type="datetimeFigureOut">
              <a:rPr lang="cs-CZ" smtClean="0"/>
              <a:t>23.11.2022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9969B98-EC87-4745-886C-C25C14E447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1165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mailto:b.horakova@knihovna-pardubice.cz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2E069D-2FA9-48D2-9746-E2C63E38B7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5761" y="1581665"/>
            <a:ext cx="7758241" cy="2592737"/>
          </a:xfrm>
        </p:spPr>
        <p:txBody>
          <a:bodyPr/>
          <a:lstStyle/>
          <a:p>
            <a:pPr algn="ctr"/>
            <a:r>
              <a:rPr lang="cs-CZ" dirty="0"/>
              <a:t>Jak je důležité míti </a:t>
            </a:r>
            <a:r>
              <a:rPr lang="cs-CZ" strike="sngStrike" dirty="0"/>
              <a:t>Filipa </a:t>
            </a:r>
            <a:r>
              <a:rPr lang="cs-CZ" dirty="0"/>
              <a:t>Souborný katalog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ED04D46-6B84-47B5-91C4-BE2202777D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522573"/>
            <a:ext cx="7766936" cy="625159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cs-CZ" dirty="0"/>
              <a:t>Barbora Horáková, Krajská knihovna v Pardubicích,</a:t>
            </a:r>
          </a:p>
          <a:p>
            <a:pPr algn="ctr"/>
            <a:r>
              <a:rPr lang="cs-CZ" dirty="0"/>
              <a:t>Seminář Souborného katalogu a Národních autorit, Praha, 28.11. 2022</a:t>
            </a:r>
          </a:p>
        </p:txBody>
      </p:sp>
    </p:spTree>
    <p:extLst>
      <p:ext uri="{BB962C8B-B14F-4D97-AF65-F5344CB8AC3E}">
        <p14:creationId xmlns:p14="http://schemas.microsoft.com/office/powerpoint/2010/main" val="39137412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762E0B-FA03-44E9-9C55-91AB2BF37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Problémy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741ABC3-CE19-4D74-A811-6AD0D5D7BD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2738" y="1466335"/>
            <a:ext cx="7545860" cy="4596714"/>
          </a:xfrm>
        </p:spPr>
        <p:txBody>
          <a:bodyPr>
            <a:noAutofit/>
          </a:bodyPr>
          <a:lstStyle/>
          <a:p>
            <a:r>
              <a:rPr lang="cs-CZ" sz="2400" dirty="0"/>
              <a:t>Málo času i lidí</a:t>
            </a:r>
          </a:p>
          <a:p>
            <a:r>
              <a:rPr lang="cs-CZ" sz="2400"/>
              <a:t>Peníze</a:t>
            </a:r>
            <a:endParaRPr lang="cs-CZ" sz="2400" dirty="0"/>
          </a:p>
          <a:p>
            <a:r>
              <a:rPr lang="cs-CZ" sz="2400" dirty="0"/>
              <a:t>Kurátoři v muzeu většinou nemají na starosti pouze knihovnu</a:t>
            </a:r>
          </a:p>
          <a:p>
            <a:r>
              <a:rPr lang="cs-CZ" sz="2400" dirty="0"/>
              <a:t>Nezájem paměťových institucí o spolupráci</a:t>
            </a:r>
          </a:p>
          <a:p>
            <a:r>
              <a:rPr lang="cs-CZ" sz="2400" dirty="0"/>
              <a:t>Monografické zpracování periodik…</a:t>
            </a:r>
          </a:p>
          <a:p>
            <a:r>
              <a:rPr lang="cs-CZ" sz="2400" dirty="0"/>
              <a:t>Má smysl zakládat záznam pro několik čísel obskurního titulu?</a:t>
            </a:r>
          </a:p>
          <a:p>
            <a:r>
              <a:rPr lang="cs-CZ" sz="2400" dirty="0"/>
              <a:t>Co s navazujícími/předcházejícími tituly?</a:t>
            </a:r>
          </a:p>
          <a:p>
            <a:r>
              <a:rPr lang="cs-CZ" sz="2400" dirty="0"/>
              <a:t>Odesílat cizí záznamy z našeho katalogu?</a:t>
            </a:r>
          </a:p>
          <a:p>
            <a:endParaRPr lang="cs-CZ" sz="24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952787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F4442C-2345-4F3B-983D-42060A497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5239265"/>
            <a:ext cx="8596668" cy="1178011"/>
          </a:xfrm>
        </p:spPr>
        <p:txBody>
          <a:bodyPr>
            <a:normAutofit fontScale="90000"/>
          </a:bodyPr>
          <a:lstStyle/>
          <a:p>
            <a:pPr algn="ctr"/>
            <a:r>
              <a:rPr lang="cs-CZ" sz="2400" dirty="0"/>
              <a:t>Děkuji za pozornost</a:t>
            </a:r>
            <a:br>
              <a:rPr lang="cs-CZ" sz="2400" dirty="0"/>
            </a:br>
            <a:r>
              <a:rPr lang="cs-CZ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Barbora Horáková, Krajská knihovna v Pardubicích</a:t>
            </a:r>
            <a:br>
              <a:rPr lang="cs-CZ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</a:br>
            <a:r>
              <a:rPr lang="cs-CZ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b.horakova@knihovna-pardubice.cz</a:t>
            </a:r>
            <a:br>
              <a:rPr lang="cs-CZ" sz="1800" dirty="0">
                <a:latin typeface="+mn-lt"/>
              </a:rPr>
            </a:br>
            <a:endParaRPr lang="cs-CZ" sz="24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863F03E-4B99-4F8B-8ED3-17F9A1D598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956" y="535459"/>
            <a:ext cx="6806323" cy="3906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662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8B8B90-EEDB-4A1D-B599-43C2AFA94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Pár slov o knihovně (a digitalizaci)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0591E05-AD96-4194-9252-312F582BD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46423"/>
            <a:ext cx="8596668" cy="4294940"/>
          </a:xfrm>
        </p:spPr>
        <p:txBody>
          <a:bodyPr/>
          <a:lstStyle/>
          <a:p>
            <a:r>
              <a:rPr lang="cs-CZ" sz="2400" dirty="0"/>
              <a:t>Původně založena jako městská</a:t>
            </a:r>
          </a:p>
          <a:p>
            <a:r>
              <a:rPr lang="cs-CZ" sz="2400" dirty="0"/>
              <a:t>Od roku 2002 po různých peripetiích se stala krajskou</a:t>
            </a:r>
          </a:p>
          <a:p>
            <a:r>
              <a:rPr lang="cs-CZ" sz="2400" dirty="0"/>
              <a:t>2005 samostatná regionální studovna</a:t>
            </a:r>
          </a:p>
          <a:p>
            <a:r>
              <a:rPr lang="cs-CZ" sz="2400" dirty="0"/>
              <a:t>2015 první vlna digitalizace, hrazená krajem (56 titulů, 129 024 stran)</a:t>
            </a:r>
          </a:p>
          <a:p>
            <a:r>
              <a:rPr lang="cs-CZ" sz="2400" dirty="0"/>
              <a:t>Fond knihovny asi 500 000 svazků, region včetně povinných výtisků 8500</a:t>
            </a:r>
          </a:p>
          <a:p>
            <a:r>
              <a:rPr lang="cs-CZ" sz="2400" dirty="0"/>
              <a:t>2021 podán projekt do Visku 7 – spolupráce s VČM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6837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FE7457-4E6B-4700-9CD6-92F17C89F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Projekt Tištěné kulturní dědictví Pardubického kraje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A11FF30-1FC3-4B09-8E29-1F1BED0FB1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Pilotní spolupráce s Regionálním muzeem v Litomyšli</a:t>
            </a:r>
          </a:p>
          <a:p>
            <a:r>
              <a:rPr lang="cs-CZ" sz="2400" dirty="0"/>
              <a:t>Doplňování fondu aspoň </a:t>
            </a:r>
            <a:r>
              <a:rPr lang="cs-CZ" sz="2400" dirty="0" err="1"/>
              <a:t>digitalizáty</a:t>
            </a:r>
            <a:endParaRPr lang="cs-CZ" sz="2400" dirty="0"/>
          </a:p>
          <a:p>
            <a:r>
              <a:rPr lang="cs-CZ" sz="2400" dirty="0"/>
              <a:t>Nemají knihovní katalog, ale mají unikátní tituly</a:t>
            </a:r>
          </a:p>
          <a:p>
            <a:r>
              <a:rPr lang="cs-CZ" sz="2400" dirty="0"/>
              <a:t>Nahlašování do SK ČR</a:t>
            </a:r>
          </a:p>
          <a:p>
            <a:r>
              <a:rPr lang="cs-CZ" sz="2400" dirty="0"/>
              <a:t>Evidence do katalogu KK </a:t>
            </a:r>
          </a:p>
        </p:txBody>
      </p:sp>
    </p:spTree>
    <p:extLst>
      <p:ext uri="{BB962C8B-B14F-4D97-AF65-F5344CB8AC3E}">
        <p14:creationId xmlns:p14="http://schemas.microsoft.com/office/powerpoint/2010/main" val="3872136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8B7934-14F6-413D-8335-D35DD4B62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50789"/>
          </a:xfrm>
        </p:spPr>
        <p:txBody>
          <a:bodyPr/>
          <a:lstStyle/>
          <a:p>
            <a:pPr algn="ctr"/>
            <a:r>
              <a:rPr lang="cs-CZ" dirty="0"/>
              <a:t>Varianta A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31678C4-292D-4124-A76F-B70723D9A2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75719"/>
            <a:ext cx="8596668" cy="4665643"/>
          </a:xfrm>
        </p:spPr>
        <p:txBody>
          <a:bodyPr/>
          <a:lstStyle/>
          <a:p>
            <a:r>
              <a:rPr lang="cs-CZ" dirty="0"/>
              <a:t>Záznam už v Souborném katalogu je</a:t>
            </a:r>
          </a:p>
          <a:p>
            <a:r>
              <a:rPr lang="cs-CZ" dirty="0"/>
              <a:t>Připíšeme se k němu pod siglou a uvedeme signaturu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90DFCE7-2533-4564-A5B5-9067D97774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68" y="2235670"/>
            <a:ext cx="7668906" cy="4316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371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14F974-FAA5-4E70-958D-20AD36026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9070"/>
          </a:xfrm>
        </p:spPr>
        <p:txBody>
          <a:bodyPr/>
          <a:lstStyle/>
          <a:p>
            <a:pPr algn="ctr"/>
            <a:r>
              <a:rPr lang="cs-CZ" dirty="0"/>
              <a:t>Varianta B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6F27DA9-2154-4214-BA9A-2112413FFF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08670"/>
            <a:ext cx="4218168" cy="4632692"/>
          </a:xfrm>
        </p:spPr>
        <p:txBody>
          <a:bodyPr/>
          <a:lstStyle/>
          <a:p>
            <a:r>
              <a:rPr lang="cs-CZ" dirty="0"/>
              <a:t>Jde o unikátní titul, který ještě není podchycený</a:t>
            </a:r>
          </a:p>
          <a:p>
            <a:r>
              <a:rPr lang="cs-CZ" dirty="0"/>
              <a:t>Milá Mirko, opět prosím o založení záznamu…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845906F2-1829-43ED-BACF-1791FB9A6E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2891" y="1201406"/>
            <a:ext cx="3479216" cy="5656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851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E2B613-AD11-475B-8A58-F1C1FC38A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Evidence knihovního fondu v RML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116C0FDF-99CA-457F-9CC5-6AF6A595718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57" y="1269999"/>
            <a:ext cx="6117395" cy="4043405"/>
          </a:xfrm>
          <a:prstGeom prst="rect">
            <a:avLst/>
          </a:prstGeom>
        </p:spPr>
      </p:pic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0B1319C2-E73D-4EC3-8C71-7B92C056D4A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130" y="2667416"/>
            <a:ext cx="5252124" cy="3971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926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6C528F-5A21-4466-AE5E-E6BF52734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Evidence v SK a KKPCE</a:t>
            </a:r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4372FA91-9505-444B-BAE8-69C41251FB2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98" y="1270000"/>
            <a:ext cx="5178983" cy="5178983"/>
          </a:xfrm>
        </p:spPr>
      </p:pic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AC1862F5-3AA2-4512-9BB6-A9F2182FFF9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124" y="3319849"/>
            <a:ext cx="5166283" cy="3030147"/>
          </a:xfrm>
        </p:spPr>
      </p:pic>
    </p:spTree>
    <p:extLst>
      <p:ext uri="{BB962C8B-B14F-4D97-AF65-F5344CB8AC3E}">
        <p14:creationId xmlns:p14="http://schemas.microsoft.com/office/powerpoint/2010/main" val="1269097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60E863-C3F5-4157-94FC-F5FD35B8D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83741"/>
          </a:xfrm>
        </p:spPr>
        <p:txBody>
          <a:bodyPr/>
          <a:lstStyle/>
          <a:p>
            <a:pPr algn="ctr"/>
            <a:r>
              <a:rPr lang="cs-CZ" dirty="0"/>
              <a:t>Varianta C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B3613EA-EC43-4DA5-AB67-46EFA2748D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93341"/>
            <a:ext cx="8596668" cy="4955059"/>
          </a:xfrm>
        </p:spPr>
        <p:txBody>
          <a:bodyPr/>
          <a:lstStyle/>
          <a:p>
            <a:r>
              <a:rPr lang="cs-CZ" dirty="0"/>
              <a:t>Titul v SK je, ale jde o monograficky zpracované periodikum</a:t>
            </a:r>
          </a:p>
          <a:p>
            <a:r>
              <a:rPr lang="cs-CZ" dirty="0"/>
              <a:t>Někdy je i záznam i pro periodikum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Jindy nastává opět Milá Mirko </a:t>
            </a:r>
            <a:r>
              <a:rPr lang="cs-CZ" dirty="0">
                <a:sym typeface="Wingdings" panose="05000000000000000000" pitchFamily="2" charset="2"/>
              </a:rPr>
              <a:t></a:t>
            </a: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E00E4346-22A1-443B-AD1F-57438E04EA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10644"/>
            <a:ext cx="12192000" cy="1523062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C1388C2C-AC64-423A-B956-E94A46B276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67633"/>
            <a:ext cx="12192000" cy="2522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2445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4851D8-3B8A-4C43-B47E-50D337D65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56735"/>
          </a:xfrm>
        </p:spPr>
        <p:txBody>
          <a:bodyPr/>
          <a:lstStyle/>
          <a:p>
            <a:pPr algn="ctr"/>
            <a:r>
              <a:rPr lang="cs-CZ" dirty="0"/>
              <a:t>Přínos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FDD23F3-AC42-48C3-830A-8A0D30CE63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1563" y="2034746"/>
            <a:ext cx="8112439" cy="2870629"/>
          </a:xfrm>
        </p:spPr>
        <p:txBody>
          <a:bodyPr>
            <a:normAutofit/>
          </a:bodyPr>
          <a:lstStyle/>
          <a:p>
            <a:r>
              <a:rPr lang="cs-CZ" sz="2400" dirty="0"/>
              <a:t>Zmapování starší regionální produkce</a:t>
            </a:r>
          </a:p>
          <a:p>
            <a:r>
              <a:rPr lang="cs-CZ" sz="2400" dirty="0"/>
              <a:t>Zpřístupnění fondu muzejních knihoven </a:t>
            </a:r>
          </a:p>
          <a:p>
            <a:r>
              <a:rPr lang="cs-CZ" sz="2400" dirty="0"/>
              <a:t>Obohacení národních autorit</a:t>
            </a:r>
          </a:p>
          <a:p>
            <a:r>
              <a:rPr lang="cs-CZ" sz="2400" dirty="0"/>
              <a:t>Užší spolupráce mezi paměťovými institucemi</a:t>
            </a:r>
          </a:p>
          <a:p>
            <a:r>
              <a:rPr lang="cs-CZ" sz="2400" dirty="0"/>
              <a:t>Rozšiřování obzorů všech zúčastněných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203604358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324</TotalTime>
  <Words>284</Words>
  <Application>Microsoft Office PowerPoint</Application>
  <PresentationFormat>Širokoúhlá obrazovka</PresentationFormat>
  <Paragraphs>51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Arial</vt:lpstr>
      <vt:lpstr>Trebuchet MS</vt:lpstr>
      <vt:lpstr>Wingdings</vt:lpstr>
      <vt:lpstr>Wingdings 3</vt:lpstr>
      <vt:lpstr>Fazeta</vt:lpstr>
      <vt:lpstr>Jak je důležité míti Filipa Souborný katalog</vt:lpstr>
      <vt:lpstr>Pár slov o knihovně (a digitalizaci)</vt:lpstr>
      <vt:lpstr>Projekt Tištěné kulturní dědictví Pardubického kraje</vt:lpstr>
      <vt:lpstr>Varianta A </vt:lpstr>
      <vt:lpstr>Varianta B</vt:lpstr>
      <vt:lpstr>Evidence knihovního fondu v RML</vt:lpstr>
      <vt:lpstr>Evidence v SK a KKPCE</vt:lpstr>
      <vt:lpstr>Varianta C</vt:lpstr>
      <vt:lpstr>Přínos </vt:lpstr>
      <vt:lpstr>Problémy</vt:lpstr>
      <vt:lpstr>Děkuji za pozornost Barbora Horáková, Krajská knihovna v Pardubicích b.horakova@knihovna-pardubice.cz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StudVseob003</dc:creator>
  <cp:lastModifiedBy>StudVseob003</cp:lastModifiedBy>
  <cp:revision>25</cp:revision>
  <dcterms:created xsi:type="dcterms:W3CDTF">2022-09-19T08:03:19Z</dcterms:created>
  <dcterms:modified xsi:type="dcterms:W3CDTF">2022-11-23T12:02:13Z</dcterms:modified>
</cp:coreProperties>
</file>