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8e96e4044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8e96e4044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8e96e4044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8e96e4044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e96e4044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8e96e4044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8e96e4044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8e96e4044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8e96e4044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8e96e4044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8e96e4044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8e96e4044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8e96e4044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8e96e4044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98c40a9f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98c40a9f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8e96e4044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8e96e4044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91bd729b7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91bd729b7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9812b60a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9812b60a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8d971260d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8d971260d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8e96e40448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8e96e4044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91bd729b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91bd729b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8d971260d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8d971260d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8d971260d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8d971260d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8d971260d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8d971260d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91bd729b7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91bd729b7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zakonyprolidi.cz/cs/1999-106#p3-11" TargetMode="External"/><Relationship Id="rId4" Type="http://schemas.openxmlformats.org/officeDocument/2006/relationships/hyperlink" Target="https://www.zakonyprolidi.cz/cs/1999-106#p3-11" TargetMode="External"/><Relationship Id="rId5" Type="http://schemas.openxmlformats.org/officeDocument/2006/relationships/hyperlink" Target="https://opendata.gov.cz/informace:start" TargetMode="External"/><Relationship Id="rId6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599737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354150"/>
            <a:ext cx="8520600" cy="8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4200">
                <a:solidFill>
                  <a:srgbClr val="FF0000"/>
                </a:solidFill>
              </a:rPr>
              <a:t>Nadějné výhledy</a:t>
            </a:r>
            <a:endParaRPr sz="4200">
              <a:solidFill>
                <a:srgbClr val="FF0000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853400"/>
            <a:ext cx="8520600" cy="10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accent5"/>
                </a:solidFill>
              </a:rPr>
              <a:t>Lenka Maixnerová</a:t>
            </a:r>
            <a:endParaRPr b="1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accent5"/>
                </a:solidFill>
              </a:rPr>
              <a:t>Národní knihovna ČR</a:t>
            </a:r>
            <a:endParaRPr b="1">
              <a:solidFill>
                <a:schemeClr val="accent5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9800" y="254050"/>
            <a:ext cx="95250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Nová platforma pro spolupráci s nakladateli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</a:t>
            </a:r>
            <a:r>
              <a:rPr lang="cs"/>
              <a:t>rojekt </a:t>
            </a:r>
            <a:r>
              <a:rPr b="1" lang="cs"/>
              <a:t>Registr českých knih</a:t>
            </a:r>
            <a:r>
              <a:rPr lang="cs"/>
              <a:t> - VISK 1 pro 2023, ve spolupráci se SČKN a MK ČR.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Cílem je sjednocení stávajících databází/platforem:</a:t>
            </a:r>
            <a:endParaRPr/>
          </a:p>
          <a:p>
            <a:pPr indent="-342899" lvl="0" marL="9900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NK ČR -</a:t>
            </a:r>
            <a:r>
              <a:rPr lang="cs"/>
              <a:t> Česká národní bibliografie, Ohlášené knihy, Adresář nakladatelů </a:t>
            </a:r>
            <a:endParaRPr/>
          </a:p>
          <a:p>
            <a:pPr indent="-342899" lvl="0" marL="9900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SČKN - </a:t>
            </a:r>
            <a:r>
              <a:rPr lang="cs"/>
              <a:t>Databáze české knihy, Časopis Knižní novinky</a:t>
            </a:r>
            <a:endParaRPr/>
          </a:p>
          <a:p>
            <a:pPr indent="-342899" lvl="0" marL="9900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MK ČR - </a:t>
            </a:r>
            <a:r>
              <a:rPr lang="cs"/>
              <a:t>Databáze periodického tisku pro veřejnost</a:t>
            </a:r>
            <a:endParaRPr/>
          </a:p>
          <a:p>
            <a:pPr indent="-342899" lvl="0" marL="9900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NTK - </a:t>
            </a:r>
            <a:r>
              <a:rPr lang="cs"/>
              <a:t>Národní databáze ISSN</a:t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9800" y="254050"/>
            <a:ext cx="95250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/>
              <a:t>Nová platforma pro spolupráci s nakladateli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</a:t>
            </a:r>
            <a:r>
              <a:rPr lang="cs"/>
              <a:t>entralizace “vše na jednom místě”: registrace nakladatele, žádost o přidělení ISBN, ISMN, ISSN, CIP, hlášení přidělených ISBN, ISMN, distribuce a evidence povinných výtisků, statistiky, knižní novinky, nabídková povinnost atd.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</a:t>
            </a:r>
            <a:r>
              <a:rPr b="1" lang="cs"/>
              <a:t>Nakladatelská metadata</a:t>
            </a:r>
            <a:r>
              <a:rPr lang="cs"/>
              <a:t>” na jednom místě pro využití národních agentur, distribucí, knihkupců, knihoven … pod správou NK ČR.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Metadatový formát - mezinárodní standard ONIX.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Věcné třídění BISAC / Thema s mapováním do předmětových hesel NK ČR a kategorií Konspektu.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Výstupní formát ONIX, MARC21, případně BIBFRAME.</a:t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9800" y="254050"/>
            <a:ext cx="95250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/>
              <a:t>Nová platforma pro spolupráci s nakladateli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cs" sz="1900"/>
              <a:t>Je nutné změnit názor na kvalitu poskytovaných záznamů od nakladatelů a pokud je kvalita nevyhovující, je nutné s nakladateli více spolupracovat a co nejvíce usnadnit tvorbu metadat </a:t>
            </a:r>
            <a:r>
              <a:rPr lang="cs" sz="1400"/>
              <a:t>(možná příliš optimistický názor).</a:t>
            </a:r>
            <a:endParaRPr sz="1900"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Spoluprací můžeme získat více údajů o knihách, které nám chybí, ale jsou např. důležité pro nové typy služeb knihoven:</a:t>
            </a:r>
            <a:endParaRPr/>
          </a:p>
          <a:p>
            <a:pPr indent="-342900" lvl="0" marL="11700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váha knihy,</a:t>
            </a:r>
            <a:endParaRPr/>
          </a:p>
          <a:p>
            <a:pPr indent="-342900" lvl="0" marL="11700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rozměry (výška, šířka, tloušťka) knihy.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Informace o povinných výtiscích pro knihovny - příjemce povinného výtisku.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Součástí platformy bude i evidenční systém pro urgování nedodaných povinných výtisků.</a:t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9800" y="254050"/>
            <a:ext cx="95250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/>
              <a:t>Nová platforma pro spolupráci s nakladateli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Změna pracovních postupů při vytváření České národní bibliografie.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Změna pracovních postupů a usnadnění činností Národní agentury ISBN/ISMN, snazší hlášení přidělených mezinárodních čísel.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Spoluprací mezi NK ČR, nakladateli, knihkupci a distributory můžeme získat v lepší podobě: novinky na knižním trhu, statistiky, informace o povinných výtiscích, evidenci nedodaných povinných výtisků, vyšší zájem o CIP, informace o dostupnosti titulu na trhu …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9800" y="254050"/>
            <a:ext cx="95250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7479600" cy="9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Nové možnosti zpřístupňování knihovních dat - otevřená data v knihovnách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429225"/>
            <a:ext cx="8520600" cy="31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“Otevřená data jsou dle</a:t>
            </a:r>
            <a:r>
              <a:rPr lang="cs">
                <a:uFill>
                  <a:noFill/>
                </a:uFill>
                <a:hlinkClick r:id="rId3"/>
              </a:rPr>
              <a:t> </a:t>
            </a:r>
            <a:r>
              <a:rPr lang="cs" u="sng">
                <a:hlinkClick r:id="rId4"/>
              </a:rPr>
              <a:t>§ 3 odst. 11 zákona č. 106/1999 Sb. o svobodném přístupu k informacím</a:t>
            </a:r>
            <a:r>
              <a:rPr lang="cs"/>
              <a:t> … informace zveřejňované způsobem umožňujícím dálkový přístup v otevřeném a strojově čitelném formátu, jejichž způsob ani účel následného využití není omezen a které jsou evidovány v národním katalogu otevřených dat.“ [cit. </a:t>
            </a:r>
            <a:r>
              <a:rPr lang="cs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https://opendata.gov.cz/informace:start</a:t>
            </a:r>
            <a:r>
              <a:rPr lang="cs"/>
              <a:t>]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 knihovnách vzniká řada databází různého charakteru, které mohou být využity k výzkumu, vzniku nových aplikací atd.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Zájem o knihovní data je jak z komerčního, tak neziskového sektoru, a to i ze zahraničí.</a:t>
            </a: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9800" y="254050"/>
            <a:ext cx="95250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NK ČR a otevřená data</a:t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152475"/>
            <a:ext cx="8520600" cy="3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/>
              <a:t>D</a:t>
            </a:r>
            <a:r>
              <a:rPr lang="cs" sz="1400"/>
              <a:t>o roku 2021 nejednotný názor uvnitř instituce, nejednotné postupy ve vztahu ke komerčnímu sektoru (domácí firmy, mezinárodní firmy).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/>
              <a:t>Od roku 2021 postupné vystavování databází NK ČR pod veřejnou licencí CC0 a jejich registrace do Národního katalogu otevřených dat.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/>
              <a:t>Formát XML, týdenní aktualizace.</a:t>
            </a:r>
            <a:endParaRPr sz="1400"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25" y="2699251"/>
            <a:ext cx="3405474" cy="180947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6" name="Google Shape;15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2825" y="2100063"/>
            <a:ext cx="2343150" cy="2124075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7" name="Google Shape;15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9800" y="254050"/>
            <a:ext cx="95250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950"/>
            <a:ext cx="9143999" cy="459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675" y="3005125"/>
            <a:ext cx="2639225" cy="21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9800" y="398000"/>
            <a:ext cx="95250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Souborný katalog jako otevřená data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Centrální adresář knihoven a </a:t>
            </a:r>
            <a:r>
              <a:rPr lang="cs"/>
              <a:t>informačních</a:t>
            </a:r>
            <a:r>
              <a:rPr lang="cs"/>
              <a:t> </a:t>
            </a:r>
            <a:r>
              <a:rPr lang="cs"/>
              <a:t>institucí ČR vystaven pod veřejnou licencí CC0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Nyní probíhá analýza souborného katalogu a databáze ANL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Závěr právníků: doporučují před zveřejněním datasetu informovat přispěvatele do Souborného katalogu ČR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Závěr</a:t>
            </a:r>
            <a:endParaRPr/>
          </a:p>
        </p:txBody>
      </p:sp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4020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●"/>
            </a:pPr>
            <a:r>
              <a:rPr lang="cs" sz="1900">
                <a:solidFill>
                  <a:srgbClr val="666666"/>
                </a:solidFill>
              </a:rPr>
              <a:t>Modernizace knihovních systémů nebude pro NK ČR jednoduchá, ale může přinést nové příležitosti.</a:t>
            </a:r>
            <a:endParaRPr sz="1900">
              <a:solidFill>
                <a:srgbClr val="666666"/>
              </a:solidFill>
            </a:endParaRPr>
          </a:p>
          <a:p>
            <a:pPr indent="-34020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●"/>
            </a:pPr>
            <a:r>
              <a:rPr lang="cs" sz="1900">
                <a:solidFill>
                  <a:srgbClr val="666666"/>
                </a:solidFill>
              </a:rPr>
              <a:t>K</a:t>
            </a:r>
            <a:r>
              <a:rPr lang="cs" sz="1900">
                <a:solidFill>
                  <a:srgbClr val="666666"/>
                </a:solidFill>
              </a:rPr>
              <a:t>ooperací knihoven různého typu, národních agentur, nakladatelů, distributorů a knihkupců, SČKN, MK ČR a dalších komerčních i nekomerčních institucí dojde k plnění strategického cíle Koncepce rozvoje knihoven v České republice na léta 2021–2027 s výhledem do roku 2030, a to </a:t>
            </a:r>
            <a:r>
              <a:rPr b="1" i="1" lang="cs" sz="1900">
                <a:solidFill>
                  <a:srgbClr val="666666"/>
                </a:solidFill>
              </a:rPr>
              <a:t>důslednou kooperací a sdílením činností dosahovat maximální ekonomické efektivnosti poskytovaných služeb knihoven.</a:t>
            </a:r>
            <a:endParaRPr b="1"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9800" y="254050"/>
            <a:ext cx="95250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Děkuji za pozornost.</a:t>
            </a:r>
            <a:endParaRPr/>
          </a:p>
        </p:txBody>
      </p:sp>
      <p:sp>
        <p:nvSpPr>
          <p:cNvPr id="185" name="Google Shape;18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Kontakt: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Lenka Maixnerová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Národní knihovna ČR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lenka.maixnerova@nkp.cz</a:t>
            </a:r>
            <a:endParaRPr/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9800" y="254050"/>
            <a:ext cx="9525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4425" y="1179500"/>
            <a:ext cx="4762500" cy="33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Nadějné výhledy pro SK ČR a národní autority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5175"/>
            <a:ext cx="8520600" cy="34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Modernizace knihovního systému NK ČR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Vytvoření platformy pro spolupráci s nakladateli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Souborný katalog jako otevřená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Budoucnost ANL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9425" y="2201225"/>
            <a:ext cx="4566150" cy="285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NK ČR - změna knihovního systému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Aleph 500 - v NK ČR používán od roku 2000.</a:t>
            </a:r>
            <a:endParaRPr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 NK ČR smlouva na podporu uzavřená do 31. 8. 2023.</a:t>
            </a:r>
            <a:endParaRPr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Následníkem systému Aleph je systém Alma s uživatelským rozhraním Primo.</a:t>
            </a:r>
            <a:endParaRPr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NK ČR společně s řadou knihoven v ČR řeší přechod na nový knihovní systém, v</a:t>
            </a:r>
            <a:r>
              <a:rPr lang="cs"/>
              <a:t>e shodě s MZK a VKOL (Cluster knihovny) </a:t>
            </a:r>
            <a:r>
              <a:rPr b="1" lang="cs"/>
              <a:t>plánovaný přechod na nový systém společně</a:t>
            </a:r>
            <a:r>
              <a:rPr lang="cs"/>
              <a:t>.</a:t>
            </a:r>
            <a:endParaRPr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 letošním roce proběhla celá řada konzultací s firmou Ex Libris o možném přechodu na systém Alma/Primo.</a:t>
            </a:r>
            <a:endParaRPr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Jaro 2022 - NK ČR dostala nabídku k připojení k projektu CARDS.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9800" y="254050"/>
            <a:ext cx="95250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/>
              <a:t>NK ČR - změna knihovního systému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Ú</a:t>
            </a:r>
            <a:r>
              <a:rPr lang="cs"/>
              <a:t>nor 2022 - dokument “</a:t>
            </a:r>
            <a:r>
              <a:rPr b="1" i="1" lang="cs"/>
              <a:t>Analýza stávajících a požadovaných funkcí knihovního systému pro Národní knihovnu České republiky</a:t>
            </a:r>
            <a:r>
              <a:rPr lang="cs"/>
              <a:t>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2022 - analytické materiály k soubornému katalogu, souboru národních autorit, k centrální katalogizaci, k Národní agentuře ISBN/ISMN 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Neměníme pouze knihovní systém, probíhá revize stávajících knihovních procesů a postupů - akvizice, zpracování, správa fondů, služby …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Nutná změna pracovních postupů</a:t>
            </a:r>
            <a:r>
              <a:rPr lang="cs"/>
              <a:t>, které byly přizpůsobeny stávajícímu knihovnímu systému.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9800" y="254050"/>
            <a:ext cx="95250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/>
              <a:t>NK ČR - změna knihovního systému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</a:t>
            </a:r>
            <a:r>
              <a:rPr lang="cs"/>
              <a:t>utné zajištění integrace s dalšími používanými systémy.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Flexibilita stávajícího knihovního systému umožnila používat knihovní systém i pro celou řadu dalších činností mimo standardní funkce - např. Národní agentura ISBN/ISMN, faktografické databáze, adresáře 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Nutné rozhodnutí, které funkce chceme zachovat v knihovním systému.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Zvažujeme vyšší formu spolupráce s ostatními institucemi.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Hledáme nové možnosti zpřístupňování knihovních dat.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9800" y="254050"/>
            <a:ext cx="95250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Projekt NTK - CARDS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CARDS</a:t>
            </a:r>
            <a:r>
              <a:rPr lang="cs"/>
              <a:t> (</a:t>
            </a:r>
            <a:r>
              <a:rPr b="1" lang="cs"/>
              <a:t>C</a:t>
            </a:r>
            <a:r>
              <a:rPr lang="cs"/>
              <a:t>zech </a:t>
            </a:r>
            <a:r>
              <a:rPr b="1" lang="cs"/>
              <a:t>A</a:t>
            </a:r>
            <a:r>
              <a:rPr lang="cs"/>
              <a:t>cademic and </a:t>
            </a:r>
            <a:r>
              <a:rPr b="1" lang="cs"/>
              <a:t>R</a:t>
            </a:r>
            <a:r>
              <a:rPr lang="cs"/>
              <a:t>esearch </a:t>
            </a:r>
            <a:r>
              <a:rPr b="1" lang="cs"/>
              <a:t>D</a:t>
            </a:r>
            <a:r>
              <a:rPr lang="cs"/>
              <a:t>iscovery </a:t>
            </a:r>
            <a:r>
              <a:rPr b="1" lang="cs"/>
              <a:t>S</a:t>
            </a:r>
            <a:r>
              <a:rPr lang="cs"/>
              <a:t>ervices) - individuální projekt systémový v rámci Operačního programu Jan Amos Komenský.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Cílem je vytvoření centrální platformy nové generace (PNG) pro správu všech typů informačních zdrojů.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Centralizace činností/služeb tak, aby byla zvýšena jejich kvalita a efektivnost.</a:t>
            </a:r>
            <a:endParaRPr/>
          </a:p>
          <a:p>
            <a:pPr indent="-342900" lvl="0" marL="719999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Centrální katalogizace – pouze jediný bib. záznam</a:t>
            </a:r>
            <a:endParaRPr/>
          </a:p>
          <a:p>
            <a:pPr indent="-342900" lvl="0" marL="719999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Centrální autentizace</a:t>
            </a:r>
            <a:endParaRPr/>
          </a:p>
          <a:p>
            <a:pPr indent="-342900" lvl="0" marL="719999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Centralizované vyhledávání (se zachováním jednotlivých institucionálních portálů včetně jejich specifického „brandu“)</a:t>
            </a:r>
            <a:endParaRPr/>
          </a:p>
          <a:p>
            <a:pPr indent="-342900" lvl="0" marL="719999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Centralizovaná MVS </a:t>
            </a:r>
            <a:endParaRPr/>
          </a:p>
          <a:p>
            <a:pPr indent="-342900" lvl="0" marL="719999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Centralizované EIZ 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9800" y="254050"/>
            <a:ext cx="95250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CARDS - knihovny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Instituce a knihovny, které zvažují zapojení: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vysoké školy - 19 knihoven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knihovny s celostátním povinným výtiskem - NK ČR, MZK, VKOL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krajské knihovny - 3 knihovny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specializované knihovny - 2 knihovny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Akademie věd ČR - 54 knihoven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9800" y="254050"/>
            <a:ext cx="95250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Příprava projektu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Průzkum knihovních systémů:</a:t>
            </a:r>
            <a:endParaRPr/>
          </a:p>
          <a:p>
            <a:pPr indent="-342900" lvl="0" marL="719999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komerční řešení - Alma/Primo od firmy Ex Libris / Clarivate,</a:t>
            </a:r>
            <a:endParaRPr/>
          </a:p>
          <a:p>
            <a:pPr indent="-342900" lvl="0" marL="719999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řešení na open-source technologiích - Folio / Cosmotron, EBSCO.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Alma/Primo - cloudová služba, více než 2300 instalací na celém světě, používána od roku 2011; kvalitní, hotové, prověřené řešení od spolehlivého dodavatele; riziko je vendor lock-in a finanční náročnost.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Folio - platforma knihovních služeb s otevřeným zdrojovým kódem; vyšší míra otevřenosti a flexibility; není dostatečně prověřená z </a:t>
            </a:r>
            <a:r>
              <a:rPr lang="cs"/>
              <a:t>hlediska</a:t>
            </a:r>
            <a:r>
              <a:rPr lang="cs"/>
              <a:t> potřeb větších knihoven a konsorcií.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9800" y="254050"/>
            <a:ext cx="95250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Příprava projektu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Průzkum potřeb a požadavků knihoven.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Diskuze nad přípravou dat před migrací, nad podobou centrální katalogizace, nad možnou nebo nemožnou spoluprací různých typů knihoven.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Byla provedena Analýza stávajících a požadovaných funkcí knihovního systému pro Národní knihovnu České republiky, v NK ČR vytvořeny další analytické materiály k soubornému katalogu, souboru národních autorit, k centrální katalogizaci, k Národní agentuře ISBN/ISMN 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??? SK ČR, adresář knihoven, soubor národních autorit, ANL ???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??? projekt Central ???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9800" y="254050"/>
            <a:ext cx="95250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