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5143500" cx="9144000"/>
  <p:notesSz cx="6858000" cy="9144000"/>
  <p:embeddedFontLst>
    <p:embeddedFont>
      <p:font typeface="Open Sans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783745-BD4A-482F-8996-FF8EB66655FE}">
  <a:tblStyle styleId="{55783745-BD4A-482F-8996-FF8EB66655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OpenSans-regular.fntdata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OpenSans-italic.fntdata"/><Relationship Id="rId14" Type="http://schemas.openxmlformats.org/officeDocument/2006/relationships/slide" Target="slides/slide8.xml"/><Relationship Id="rId36" Type="http://schemas.openxmlformats.org/officeDocument/2006/relationships/font" Target="fonts/OpenSans-bold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38" Type="http://schemas.openxmlformats.org/officeDocument/2006/relationships/font" Target="fonts/OpenSans-boldItalic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066c486c16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066c486c16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066c486c16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066c486c16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066c486c16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066c486c16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066c486c16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066c486c16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066c486c16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2066c486c16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066c486c16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2066c486c16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066c486c16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066c486c16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066c486c16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066c486c16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066c486c16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066c486c16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066c486c16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066c486c16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066c486c1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066c486c1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066c486c16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066c486c16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066c486c16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2066c486c16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066c486c16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066c486c16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2066c486c16_0_1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2066c486c16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066c486c16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066c486c16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066c486c16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2066c486c16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066c486c16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2066c486c16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066c486c16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2066c486c16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066c486c16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066c486c16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066c486c1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066c486c1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066c486c16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066c486c16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066c486c16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066c486c16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066c486c16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066c486c16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066c486c16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066c486c16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066c486c16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066c486c16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066c486c16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066c486c16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4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7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15508" y="5302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ANL v KV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David Veselý</a:t>
            </a:r>
            <a:br>
              <a:rPr lang="cs"/>
            </a:br>
            <a:r>
              <a:rPr lang="cs"/>
              <a:t>Národní knihovna ČR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635550" y="3877975"/>
            <a:ext cx="6386700" cy="8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Krajská knihovna Karlovy Vary (10.II.2023)	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8200" y="0"/>
            <a:ext cx="1255791" cy="666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- 910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údaj pro souborný katalog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sigla - KVG001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$t typ dokumentu - rs/rd/rm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$x identifikační číslo = 001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VISK 9/1 - $k - anlplus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- 7730$</a:t>
            </a:r>
            <a:endParaRPr/>
          </a:p>
        </p:txBody>
      </p:sp>
      <p:sp>
        <p:nvSpPr>
          <p:cNvPr id="121" name="Google Shape;121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zdrojový dokument</a:t>
            </a:r>
            <a:endParaRPr sz="1155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$t název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$g údaj o propojení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$q formalizovaný zápis údaje o propojení (vychází z $g)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$9 formalizovaný údaj o deklarovaném roku (vychází z $g)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a je-li možno či zapotřebí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$x ISSN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$z ISBN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$k edice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$d údaj o vydavateli/nakladateli</a:t>
            </a:r>
            <a:endParaRPr sz="1241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r>
              <a:rPr lang="cs" sz="1241"/>
              <a:t>$h údaj fyzického poppisu (on-line)</a:t>
            </a:r>
            <a:endParaRPr sz="124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- 336</a:t>
            </a:r>
            <a:endParaRPr/>
          </a:p>
        </p:txBody>
      </p:sp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typ obsahu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slovní označení typu obsahu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$b kód typu obsahu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$2 zdroj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336 </a:t>
            </a:r>
            <a:r>
              <a:rPr lang="cs"/>
              <a:t>$a</a:t>
            </a:r>
            <a:r>
              <a:rPr b="1" lang="cs"/>
              <a:t>text</a:t>
            </a:r>
            <a:r>
              <a:rPr lang="cs"/>
              <a:t>$btxt$2rdacontent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- 337</a:t>
            </a:r>
            <a:endParaRPr/>
          </a:p>
        </p:txBody>
      </p:sp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typ média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$a slovní označení typu obsahu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$b kód typu obsahu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$2 zdroj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337 (tištěná)  $$a</a:t>
            </a:r>
            <a:r>
              <a:rPr b="1" lang="cs"/>
              <a:t>bez média</a:t>
            </a:r>
            <a:r>
              <a:rPr lang="cs"/>
              <a:t>$$bn$$2rdamedia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337 (elektronická) $a</a:t>
            </a:r>
            <a:r>
              <a:rPr b="1" lang="cs"/>
              <a:t>počítač</a:t>
            </a:r>
            <a:r>
              <a:rPr lang="cs"/>
              <a:t>$bc$2rdamedia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- 338</a:t>
            </a:r>
            <a:endParaRPr/>
          </a:p>
        </p:txBody>
      </p:sp>
      <p:sp>
        <p:nvSpPr>
          <p:cNvPr id="139" name="Google Shape;139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typ nosiče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slovní označení typu obsahu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$b kód typu obsahu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$2 zdroj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337 (tištěná)  </a:t>
            </a:r>
            <a:r>
              <a:rPr lang="cs"/>
              <a:t>$a</a:t>
            </a:r>
            <a:r>
              <a:rPr b="1" lang="cs"/>
              <a:t>svazek</a:t>
            </a:r>
            <a:r>
              <a:rPr lang="cs"/>
              <a:t>$bnc$2rdacarrier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337 (elektronická) </a:t>
            </a:r>
            <a:r>
              <a:rPr lang="cs"/>
              <a:t>$a</a:t>
            </a:r>
            <a:r>
              <a:rPr b="1" lang="cs"/>
              <a:t>online zdroj</a:t>
            </a:r>
            <a:r>
              <a:rPr lang="cs"/>
              <a:t>$bcr$2rdacarrier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- 245</a:t>
            </a:r>
            <a:endParaRPr/>
          </a:p>
        </p:txBody>
      </p:sp>
      <p:sp>
        <p:nvSpPr>
          <p:cNvPr id="145" name="Google Shape;145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údaje o názvu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název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$b další údaje o názvu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$c údaj o odpovědnosti atd.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$n číslo označení části/sekce díla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$p název části/sekce díla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245 .,;=:</a:t>
            </a:r>
            <a:endParaRPr/>
          </a:p>
        </p:txBody>
      </p:sp>
      <p:sp>
        <p:nvSpPr>
          <p:cNvPr id="151" name="Google Shape;151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52" name="Google Shape;152;p28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1809750"/>
                <a:gridCol w="1809750"/>
                <a:gridCol w="640800"/>
                <a:gridCol w="2978700"/>
              </a:tblGrid>
              <a:tr h="1794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$a.$p</a:t>
                      </a:r>
                      <a:br>
                        <a:rPr lang="cs"/>
                      </a:br>
                      <a:r>
                        <a:rPr lang="cs"/>
                        <a:t>$a.$n</a:t>
                      </a:r>
                      <a:br>
                        <a:rPr lang="cs"/>
                      </a:br>
                      <a:r>
                        <a:rPr lang="cs"/>
                        <a:t>$a=$b</a:t>
                      </a:r>
                      <a:br>
                        <a:rPr lang="cs"/>
                      </a:br>
                      <a:r>
                        <a:rPr lang="cs"/>
                        <a:t>$a :$b</a:t>
                      </a:r>
                      <a:br>
                        <a:rPr lang="cs"/>
                      </a:br>
                      <a:r>
                        <a:rPr lang="cs"/>
                        <a:t>$a ;$b</a:t>
                      </a:r>
                      <a:br>
                        <a:rPr lang="cs"/>
                      </a:br>
                      <a:r>
                        <a:rPr lang="cs"/>
                        <a:t>$a /$c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$b.$p</a:t>
                      </a:r>
                      <a:br>
                        <a:rPr lang="cs"/>
                      </a:br>
                      <a:r>
                        <a:rPr lang="cs"/>
                        <a:t>$b.$n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$b /c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$n,$p</a:t>
                      </a:r>
                      <a:br>
                        <a:rPr lang="cs"/>
                      </a:br>
                      <a:r>
                        <a:rPr lang="cs"/>
                        <a:t>$p /$c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$aHlavní název.</a:t>
                      </a:r>
                      <a:br>
                        <a:rPr lang="cs"/>
                      </a:br>
                      <a:r>
                        <a:rPr lang="cs"/>
                        <a:t>$nčíslo,</a:t>
                      </a:r>
                      <a:br>
                        <a:rPr lang="cs"/>
                      </a:br>
                      <a:r>
                        <a:rPr lang="cs"/>
                        <a:t>$pNázev části : podnázev /</a:t>
                      </a:r>
                      <a:br>
                        <a:rPr lang="cs"/>
                      </a:br>
                      <a:r>
                        <a:rPr lang="cs"/>
                        <a:t>$cúdaje o odpovědnosti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- 246</a:t>
            </a:r>
            <a:endParaRPr/>
          </a:p>
        </p:txBody>
      </p:sp>
      <p:sp>
        <p:nvSpPr>
          <p:cNvPr id="158" name="Google Shape;158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245$p -&gt; 24630$a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245$aNázev, aneb, Další název -&gt; 24630$aDalší název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245$a= $b -&gt; 24631$a = 245$b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245$aVezán -&gt; 2461_ $iSprávný název je: $aNázev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[v obsahu Vezán] </a:t>
            </a:r>
            <a:br>
              <a:rPr lang="cs"/>
            </a:br>
            <a:r>
              <a:rPr lang="cs"/>
              <a:t>245$aNázev -&gt; 2461_$iNázev v obsahu: $aVezán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245$a5 dnů do konce světa -&gt; 2463_$aPět dnů do konce světa (ale ne obráceně)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- 1xx / 7xx</a:t>
            </a:r>
            <a:endParaRPr/>
          </a:p>
        </p:txBody>
      </p:sp>
      <p:sp>
        <p:nvSpPr>
          <p:cNvPr id="164" name="Google Shape;164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záhlaví a vedlejší záhlaví</a:t>
            </a:r>
            <a:br>
              <a:rPr lang="cs"/>
            </a:b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hlavní záhlaví je vždy jen jedno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vedlejší záhlaví nejsou limitovaná počtem (ale nedomýšlíme, zapisujeme jen autory uvedené)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záludnosti: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rozhovor - hlavní záhlaví je zpovídaný (odpovídající), který je zároveň předmětem</a:t>
            </a:r>
            <a:br>
              <a:rPr lang="cs"/>
            </a:br>
            <a:r>
              <a:rPr lang="cs"/>
              <a:t>článek ze sborníku, zdrojový dokument má 110/111 - do článku přejímáme v podobě vedlejšího záhlaví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65" name="Google Shape;165;p30"/>
          <p:cNvGraphicFramePr/>
          <p:nvPr/>
        </p:nvGraphicFramePr>
        <p:xfrm>
          <a:off x="393750" y="1585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3948825"/>
                <a:gridCol w="3948825"/>
              </a:tblGrid>
              <a:tr h="873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100 - hlavní záhlaví osoba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110 - hlavní záhlaví korporace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111 - hlavní záhlaví akce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700 - vedlejší záhlaví osoba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710 - vedlejší záhlaví korporace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711 - vedlejší záhlaví akce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věcné zpracování 6xx/080/072</a:t>
            </a:r>
            <a:endParaRPr/>
          </a:p>
        </p:txBody>
      </p:sp>
      <p:sp>
        <p:nvSpPr>
          <p:cNvPr id="171" name="Google Shape;171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2000"/>
              <a:t>záznam splňuje rozsah minimálního záznamu, </a:t>
            </a:r>
            <a:br>
              <a:rPr lang="cs" sz="2000"/>
            </a:br>
            <a:r>
              <a:rPr lang="cs" sz="2000"/>
              <a:t>obsahuje-li buď znak MDT (080), </a:t>
            </a:r>
            <a:br>
              <a:rPr lang="cs" sz="2000"/>
            </a:br>
            <a:r>
              <a:rPr lang="cs" sz="2000"/>
              <a:t>nebo údaj skupiny Konspektu (072), </a:t>
            </a:r>
            <a:br>
              <a:rPr lang="cs" sz="2000"/>
            </a:br>
            <a:r>
              <a:rPr lang="cs" sz="2000"/>
              <a:t>nebo Vedlejší věcné záhlaví – věcné téma (650)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Co je to ANL	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100">
                <a:latin typeface="Open Sans"/>
                <a:ea typeface="Open Sans"/>
                <a:cs typeface="Open Sans"/>
                <a:sym typeface="Open Sans"/>
              </a:rPr>
              <a:t>https://aleph.nkp.cz/cze/anl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6" y="1515100"/>
            <a:ext cx="4214174" cy="25787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5" name="Google Shape;65;p14"/>
          <p:cNvCxnSpPr/>
          <p:nvPr/>
        </p:nvCxnSpPr>
        <p:spPr>
          <a:xfrm>
            <a:off x="488450" y="2220150"/>
            <a:ext cx="459000" cy="70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650</a:t>
            </a:r>
            <a:endParaRPr/>
          </a:p>
        </p:txBody>
      </p:sp>
      <p:sp>
        <p:nvSpPr>
          <p:cNvPr id="177" name="Google Shape;177;p32"/>
          <p:cNvSpPr txBox="1"/>
          <p:nvPr>
            <p:ph idx="1" type="body"/>
          </p:nvPr>
        </p:nvSpPr>
        <p:spPr>
          <a:xfrm>
            <a:off x="75450" y="34753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100"/>
              <a:t>65007 L $$abibliografické záznamy$$7ph114143$$2czenas</a:t>
            </a:r>
            <a:br>
              <a:rPr lang="cs" sz="1100"/>
            </a:br>
            <a:r>
              <a:rPr lang="cs" sz="1100"/>
              <a:t>080   L $$a025.32$$2MRF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/>
          </a:p>
        </p:txBody>
      </p:sp>
      <p:graphicFrame>
        <p:nvGraphicFramePr>
          <p:cNvPr id="178" name="Google Shape;178;p32"/>
          <p:cNvGraphicFramePr/>
          <p:nvPr/>
        </p:nvGraphicFramePr>
        <p:xfrm>
          <a:off x="75450" y="94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4205825"/>
                <a:gridCol w="3910225"/>
              </a:tblGrid>
              <a:tr h="2529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650 - vedlejší věcné záhlaví - věcné téma</a:t>
                      </a:r>
                      <a:br>
                        <a:rPr lang="cs"/>
                      </a:br>
                      <a:r>
                        <a:rPr lang="cs"/>
                        <a:t>                neboli předmětové heslo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65007 - předmět ze zdroje specifikovaného v $2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65004 - předmět bez specifikovaného zdroje, </a:t>
                      </a:r>
                      <a:br>
                        <a:rPr lang="cs"/>
                      </a:br>
                      <a:r>
                        <a:rPr lang="cs"/>
                        <a:t>             tj. bez $2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naším hlavním zdrojem předmětových </a:t>
                      </a:r>
                      <a:br>
                        <a:rPr lang="cs"/>
                      </a:br>
                      <a:r>
                        <a:rPr lang="cs"/>
                        <a:t>hesel je czenas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650 a 080 tvoří dvojici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79" name="Google Shape;179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33475" y="151651"/>
            <a:ext cx="4836199" cy="499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651</a:t>
            </a:r>
            <a:endParaRPr/>
          </a:p>
        </p:txBody>
      </p:sp>
      <p:sp>
        <p:nvSpPr>
          <p:cNvPr id="185" name="Google Shape;185;p33"/>
          <p:cNvSpPr txBox="1"/>
          <p:nvPr>
            <p:ph idx="1" type="body"/>
          </p:nvPr>
        </p:nvSpPr>
        <p:spPr>
          <a:xfrm>
            <a:off x="200800" y="37094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100"/>
              <a:t>651 7 L $$aKarlovy Vary (Česko)$$7ge129535$$2czenas</a:t>
            </a:r>
            <a:br>
              <a:rPr lang="cs" sz="1100"/>
            </a:br>
            <a:r>
              <a:rPr lang="cs" sz="1200"/>
              <a:t>080   L $$a(437.318)$$2MRF</a:t>
            </a:r>
            <a:br>
              <a:rPr lang="cs" sz="1200"/>
            </a:br>
            <a:r>
              <a:rPr lang="cs" sz="1200"/>
              <a:t>043   L $$ae-xr---$$be-xr-ka$$2czenas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200"/>
              <a:t>GC= "e-xr-ka" NOT WVD= kvg001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/>
          </a:p>
        </p:txBody>
      </p:sp>
      <p:graphicFrame>
        <p:nvGraphicFramePr>
          <p:cNvPr id="186" name="Google Shape;186;p33"/>
          <p:cNvGraphicFramePr/>
          <p:nvPr/>
        </p:nvGraphicFramePr>
        <p:xfrm>
          <a:off x="387150" y="906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3902175"/>
                <a:gridCol w="3902175"/>
              </a:tblGrid>
              <a:tr h="1855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651 - geografické heslo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651$7 - heslo ze zdroje specifikovaného v $2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651$4 - heslo bez specifikovaného zdroje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naším hlavním zdrojem geografických </a:t>
                      </a:r>
                      <a:br>
                        <a:rPr lang="cs"/>
                      </a:br>
                      <a:r>
                        <a:rPr lang="cs"/>
                        <a:t>hesel je czenas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651, 080 a 043 tvoří trio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</a:tbl>
          </a:graphicData>
        </a:graphic>
      </p:graphicFrame>
      <p:pic>
        <p:nvPicPr>
          <p:cNvPr id="187" name="Google Shape;187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8932" y="-51725"/>
            <a:ext cx="5290236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600</a:t>
            </a:r>
            <a:endParaRPr/>
          </a:p>
        </p:txBody>
      </p:sp>
      <p:sp>
        <p:nvSpPr>
          <p:cNvPr id="193" name="Google Shape;193;p34"/>
          <p:cNvSpPr txBox="1"/>
          <p:nvPr>
            <p:ph idx="1" type="body"/>
          </p:nvPr>
        </p:nvSpPr>
        <p:spPr>
          <a:xfrm>
            <a:off x="311700" y="3665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300"/>
              <a:t>60017 L $$aSvobodová, Jitka,$$d1959-$$7js20080511023$$2czenas</a:t>
            </a:r>
            <a:br>
              <a:rPr lang="cs" sz="1300"/>
            </a:br>
            <a:r>
              <a:rPr lang="cs" sz="1300"/>
              <a:t>60014 L $$aVeselý, David</a:t>
            </a:r>
            <a:br>
              <a:rPr lang="cs" sz="1300"/>
            </a:br>
            <a:r>
              <a:rPr lang="cs" sz="1300"/>
              <a:t>60007 L $$aGilgameš,$$curucký král,$$dčinný 28. století př. Kr.-27. století př. Kr.$$7ola2002111049$$2czenas</a:t>
            </a:r>
            <a:br>
              <a:rPr lang="cs" sz="1300"/>
            </a:br>
            <a:r>
              <a:rPr lang="cs" sz="1300"/>
              <a:t>60037 L $$aČapkovi (rodina)$$7jx20060327041$$2czenas</a:t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/>
          </a:p>
        </p:txBody>
      </p:sp>
      <p:graphicFrame>
        <p:nvGraphicFramePr>
          <p:cNvPr id="194" name="Google Shape;194;p34"/>
          <p:cNvGraphicFramePr/>
          <p:nvPr/>
        </p:nvGraphicFramePr>
        <p:xfrm>
          <a:off x="311700" y="1076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3939900"/>
                <a:gridCol w="3939900"/>
              </a:tblGrid>
              <a:tr h="1685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600 - předmět v podobě osobního jména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 První - Indikátor formy jména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           0    Jméno se uvádí pod rodným</a:t>
                      </a:r>
                      <a:br>
                        <a:rPr lang="cs"/>
                      </a:br>
                      <a:r>
                        <a:rPr lang="cs"/>
                        <a:t>                 (křestním) jménem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           1    Jméno se uvádí pod příjmením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           3    Jméno rodiny (rodu)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600$7 - termín ze zdroje specifikovaného v $2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600$4 - termín bez specifikovaného zdroje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naším hlavním zdrojem je czenas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600 je samostatné, není v dvojici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610</a:t>
            </a:r>
            <a:endParaRPr/>
          </a:p>
        </p:txBody>
      </p:sp>
      <p:sp>
        <p:nvSpPr>
          <p:cNvPr id="200" name="Google Shape;200;p35"/>
          <p:cNvSpPr txBox="1"/>
          <p:nvPr>
            <p:ph idx="1" type="body"/>
          </p:nvPr>
        </p:nvSpPr>
        <p:spPr>
          <a:xfrm>
            <a:off x="259975" y="42046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61017 L $$aKarlovy Vary (Česko).$$bMagistrát$$7kv2008400683</a:t>
            </a:r>
            <a:br>
              <a:rPr lang="cs"/>
            </a:br>
            <a:r>
              <a:rPr lang="cs"/>
              <a:t>61027 L $$aKarlovy Vary Warriors (sportovní klub)$$7kv2014836959$$2czenas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01" name="Google Shape;201;p35"/>
          <p:cNvGraphicFramePr/>
          <p:nvPr/>
        </p:nvGraphicFramePr>
        <p:xfrm>
          <a:off x="311700" y="973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3939900"/>
                <a:gridCol w="3939900"/>
              </a:tblGrid>
              <a:tr h="1788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610 - předmět korporace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První - Indikátor formy jména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           0    Invertovaná forma jména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           1    Jméno jurisdikce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/>
                        <a:t>           2    Jméno v přímém pořadí (nejčastější)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tu czenas trochu pokulhává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610 je samostatné, není v dvojici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611</a:t>
            </a:r>
            <a:endParaRPr/>
          </a:p>
        </p:txBody>
      </p:sp>
      <p:sp>
        <p:nvSpPr>
          <p:cNvPr id="207" name="Google Shape;207;p36"/>
          <p:cNvSpPr txBox="1"/>
          <p:nvPr>
            <p:ph idx="1" type="body"/>
          </p:nvPr>
        </p:nvSpPr>
        <p:spPr>
          <a:xfrm>
            <a:off x="311700" y="30812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200"/>
              <a:t>61127 L $$aCarlsbad RG Cup (sportovní závod)$$n(6. :$$d2018 :$$cKarlovy Vary, </a:t>
            </a:r>
            <a:r>
              <a:rPr lang="cs" sz="1200"/>
              <a:t>Č</a:t>
            </a:r>
            <a:r>
              <a:rPr lang="cs" sz="1200"/>
              <a:t>esko)$$7kv2018997877$$2czenas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/>
          </a:p>
        </p:txBody>
      </p:sp>
      <p:graphicFrame>
        <p:nvGraphicFramePr>
          <p:cNvPr id="208" name="Google Shape;208;p36"/>
          <p:cNvGraphicFramePr/>
          <p:nvPr/>
        </p:nvGraphicFramePr>
        <p:xfrm>
          <a:off x="390850" y="1017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4138675"/>
                <a:gridCol w="3325725"/>
              </a:tblGrid>
              <a:tr h="1988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611 - předmět v podobě akce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První - Indikátor formy jména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           0    Invertovaná forma jména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           1    Jméno jurisdikce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           2    Jméno v přímém pořadí (nejčastější)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tu czenas trochu pokulhává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611 je samostatné, není v dvojici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648</a:t>
            </a:r>
            <a:endParaRPr/>
          </a:p>
        </p:txBody>
      </p:sp>
      <p:sp>
        <p:nvSpPr>
          <p:cNvPr id="214" name="Google Shape;214;p37"/>
          <p:cNvSpPr txBox="1"/>
          <p:nvPr>
            <p:ph idx="1" type="body"/>
          </p:nvPr>
        </p:nvSpPr>
        <p:spPr>
          <a:xfrm>
            <a:off x="311700" y="30443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400"/>
              <a:t>648 7 L $$a1992$$7ch460666$$2czenas</a:t>
            </a:r>
            <a:br>
              <a:rPr lang="cs" sz="1400"/>
            </a:br>
            <a:r>
              <a:rPr lang="cs" sz="1400"/>
              <a:t>648 4 L $$a2023 </a:t>
            </a:r>
            <a:br>
              <a:rPr lang="cs" sz="1400"/>
            </a:br>
            <a:r>
              <a:rPr lang="cs" sz="1400"/>
              <a:t>648 7 L $$a21. století$$7ch460559$$2czenas</a:t>
            </a:r>
            <a:br>
              <a:rPr lang="cs" sz="1400"/>
            </a:br>
            <a:r>
              <a:rPr lang="cs" sz="1400"/>
              <a:t>6</a:t>
            </a:r>
            <a:r>
              <a:rPr lang="cs" sz="1400"/>
              <a:t>48 4 L $$a1.-22. století</a:t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400"/>
              <a:t>1992 = 045 x9x9</a:t>
            </a:r>
            <a:br>
              <a:rPr lang="cs" sz="1400"/>
            </a:br>
            <a:r>
              <a:rPr lang="cs" sz="1400"/>
              <a:t>2023 = y2y2</a:t>
            </a:r>
            <a:br>
              <a:rPr lang="cs" sz="1400"/>
            </a:br>
            <a:r>
              <a:rPr lang="cs" sz="1400"/>
              <a:t>21. století = y-y-</a:t>
            </a:r>
            <a:br>
              <a:rPr lang="cs" sz="1400"/>
            </a:b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  <p:graphicFrame>
        <p:nvGraphicFramePr>
          <p:cNvPr id="215" name="Google Shape;215;p37"/>
          <p:cNvGraphicFramePr/>
          <p:nvPr/>
        </p:nvGraphicFramePr>
        <p:xfrm>
          <a:off x="311700" y="1224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3939900"/>
                <a:gridCol w="3939900"/>
              </a:tblGrid>
              <a:tr h="1537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648 - chronologický termín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648$7 - termín ze zdroje specifikovaného v $2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648$4 - termín bez specifikovaného zdroje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století jsou v czenas zpracovaná ve velké míře, roky jen významné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648 a 045 tvoří dvojici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16" name="Google Shape;216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7851" y="598626"/>
            <a:ext cx="4676150" cy="308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655</a:t>
            </a:r>
            <a:endParaRPr/>
          </a:p>
        </p:txBody>
      </p:sp>
      <p:sp>
        <p:nvSpPr>
          <p:cNvPr id="222" name="Google Shape;222;p38"/>
          <p:cNvSpPr txBox="1"/>
          <p:nvPr>
            <p:ph idx="1" type="body"/>
          </p:nvPr>
        </p:nvSpPr>
        <p:spPr>
          <a:xfrm>
            <a:off x="311700" y="37685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655 7 L $$ačlánky$$7fd133976$$2czenas</a:t>
            </a:r>
            <a:br>
              <a:rPr lang="cs"/>
            </a:br>
            <a:r>
              <a:rPr lang="cs"/>
              <a:t>0</a:t>
            </a:r>
            <a:r>
              <a:rPr lang="cs"/>
              <a:t>80   L $$a(046)$$2MRF</a:t>
            </a:r>
            <a:br>
              <a:rPr lang="cs"/>
            </a:br>
            <a:r>
              <a:rPr lang="cs"/>
              <a:t>655 4 L $$adeklarace</a:t>
            </a:r>
            <a:br>
              <a:rPr lang="cs"/>
            </a:b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23" name="Google Shape;223;p38"/>
          <p:cNvGraphicFramePr/>
          <p:nvPr/>
        </p:nvGraphicFramePr>
        <p:xfrm>
          <a:off x="311700" y="1209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3939900"/>
                <a:gridCol w="3939900"/>
              </a:tblGrid>
              <a:tr h="1552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655 - forma/žánr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655$7 - termín ze zdroje specifikovaného v $2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655$4 - termín bez specifikovaného zdroje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hlavním zdrojem je nám czenas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655 a 080 tvoří dvojici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24" name="Google Shape;224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93475" y="882082"/>
            <a:ext cx="4070750" cy="265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072</a:t>
            </a:r>
            <a:endParaRPr/>
          </a:p>
        </p:txBody>
      </p:sp>
      <p:sp>
        <p:nvSpPr>
          <p:cNvPr id="230" name="Google Shape;230;p39"/>
          <p:cNvSpPr txBox="1"/>
          <p:nvPr>
            <p:ph idx="1" type="body"/>
          </p:nvPr>
        </p:nvSpPr>
        <p:spPr>
          <a:xfrm>
            <a:off x="311700" y="3376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500"/>
              <a:t>65007 L $$abibliografické záznamy$$7ph114143$$2czenas</a:t>
            </a:r>
            <a:br>
              <a:rPr lang="cs" sz="1500"/>
            </a:br>
            <a:r>
              <a:rPr lang="cs" sz="1500"/>
              <a:t>080   L $$a</a:t>
            </a:r>
            <a:r>
              <a:rPr b="1" lang="cs" sz="1500"/>
              <a:t>025.3</a:t>
            </a:r>
            <a:r>
              <a:rPr lang="cs" sz="1500"/>
              <a:t>2$$2MRF</a:t>
            </a:r>
            <a:br>
              <a:rPr lang="cs" sz="1500"/>
            </a:br>
            <a:r>
              <a:rPr lang="cs" sz="1500"/>
              <a:t>072 7 L $$a</a:t>
            </a:r>
            <a:r>
              <a:rPr b="1" lang="cs" sz="1500"/>
              <a:t>025.3</a:t>
            </a:r>
            <a:r>
              <a:rPr lang="cs" sz="1500"/>
              <a:t>/.4$$xKatalogizace. Selekční jazyky$$2Konspekt$$912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  <p:graphicFrame>
        <p:nvGraphicFramePr>
          <p:cNvPr id="231" name="Google Shape;231;p39"/>
          <p:cNvGraphicFramePr/>
          <p:nvPr/>
        </p:nvGraphicFramePr>
        <p:xfrm>
          <a:off x="268900" y="1113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5121550"/>
                <a:gridCol w="2801050"/>
              </a:tblGrid>
              <a:tr h="1648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072$7 - skupina konspektu z czenas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zastřešující, nadřazený, termín předmětového kategorizace 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v czenas přiřazeno k daným termínům 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072 a 080 obsahují obdobná čísla, skoro až stejná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32" name="Google Shape;232;p39"/>
          <p:cNvPicPr preferRelativeResize="0"/>
          <p:nvPr/>
        </p:nvPicPr>
        <p:blipFill rotWithShape="1">
          <a:blip r:embed="rId3">
            <a:alphaModFix/>
          </a:blip>
          <a:srcRect b="0" l="1468" r="0" t="0"/>
          <a:stretch/>
        </p:blipFill>
        <p:spPr>
          <a:xfrm>
            <a:off x="4471000" y="1856525"/>
            <a:ext cx="4617350" cy="136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0"/>
          <p:cNvSpPr txBox="1"/>
          <p:nvPr>
            <p:ph type="title"/>
          </p:nvPr>
        </p:nvSpPr>
        <p:spPr>
          <a:xfrm flipH="1" rot="10800000">
            <a:off x="8257650" y="1017625"/>
            <a:ext cx="574800" cy="3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40"/>
          <p:cNvSpPr txBox="1"/>
          <p:nvPr>
            <p:ph idx="1" type="body"/>
          </p:nvPr>
        </p:nvSpPr>
        <p:spPr>
          <a:xfrm>
            <a:off x="8043625" y="3615950"/>
            <a:ext cx="486000" cy="95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39" name="Google Shape;239;p40"/>
          <p:cNvGraphicFramePr/>
          <p:nvPr/>
        </p:nvGraphicFramePr>
        <p:xfrm>
          <a:off x="1446400" y="-464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900450"/>
                <a:gridCol w="900450"/>
                <a:gridCol w="382850"/>
                <a:gridCol w="694875"/>
                <a:gridCol w="878300"/>
                <a:gridCol w="701200"/>
                <a:gridCol w="612625"/>
                <a:gridCol w="959525"/>
              </a:tblGrid>
              <a:tr h="236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0000FF"/>
                          </a:solidFill>
                        </a:rPr>
                        <a:t>g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Ročník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číslo 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5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FF0000"/>
                          </a:solidFill>
                        </a:rPr>
                        <a:t>q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: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5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773$</a:t>
                      </a:r>
                      <a:r>
                        <a:rPr b="1" lang="cs" sz="1200">
                          <a:solidFill>
                            <a:srgbClr val="0000FF"/>
                          </a:solidFill>
                        </a:rPr>
                        <a:t>g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Číslo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 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5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773$</a:t>
                      </a:r>
                      <a:r>
                        <a:rPr b="1" lang="cs" sz="1200">
                          <a:solidFill>
                            <a:srgbClr val="FF0000"/>
                          </a:solidFill>
                        </a:rPr>
                        <a:t>q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5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773$</a:t>
                      </a:r>
                      <a:r>
                        <a:rPr b="1" lang="cs" sz="1200">
                          <a:solidFill>
                            <a:srgbClr val="0000FF"/>
                          </a:solidFill>
                        </a:rPr>
                        <a:t>g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Svazek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5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773$</a:t>
                      </a:r>
                      <a:r>
                        <a:rPr b="1" lang="cs" sz="1200">
                          <a:solidFill>
                            <a:srgbClr val="FF0000"/>
                          </a:solidFill>
                        </a:rPr>
                        <a:t>q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1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5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0000FF"/>
                          </a:solidFill>
                        </a:rPr>
                        <a:t>g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FF0000"/>
                          </a:solidFill>
                        </a:rPr>
                        <a:t>q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4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0000FF"/>
                          </a:solidFill>
                        </a:rPr>
                        <a:t>g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Ročník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číslo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 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FF0000"/>
                          </a:solidFill>
                        </a:rPr>
                        <a:t>q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: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77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0000FF"/>
                          </a:solidFill>
                        </a:rPr>
                        <a:t>g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Ročník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4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FF0000"/>
                          </a:solidFill>
                        </a:rPr>
                        <a:t>q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: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9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b="1" lang="cs" sz="1200">
                          <a:solidFill>
                            <a:srgbClr val="0000FF"/>
                          </a:solidFill>
                        </a:rPr>
                        <a:t>g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779$</a:t>
                      </a:r>
                      <a:r>
                        <a:rPr b="1" lang="cs" sz="1200">
                          <a:solidFill>
                            <a:srgbClr val="FF0000"/>
                          </a:solidFill>
                        </a:rPr>
                        <a:t>q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Kdo do ANL přispívá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2" name="Google Shape;72;p15"/>
          <p:cNvGraphicFramePr/>
          <p:nvPr/>
        </p:nvGraphicFramePr>
        <p:xfrm>
          <a:off x="952500" y="1182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3619500"/>
                <a:gridCol w="3619500"/>
              </a:tblGrid>
              <a:tr h="29342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ABA003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ABA007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ABA009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ABA012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ABA100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ABB001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ABB036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ABB038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ABE304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ABE310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ABE323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BOA001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BOD004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BOD010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BOD031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CBA001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HBG001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HKA001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KLG001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KVG001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LIA001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OLA001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OSA001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PAG001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PNA001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ULG001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ULG001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ZLG001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LDR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930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LDR   L -----naa-a22------i-4500</a:t>
            </a:r>
            <a:br>
              <a:rPr lang="cs"/>
            </a:br>
            <a:r>
              <a:rPr lang="cs"/>
              <a:t>LDR   L -----naa-a22-----7i-4500</a:t>
            </a:r>
            <a:br>
              <a:rPr lang="cs"/>
            </a:br>
            <a:r>
              <a:rPr lang="cs"/>
              <a:t>LDR   L -----naa-a22-----4i-4500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9" name="Google Shape;79;p16"/>
          <p:cNvGraphicFramePr/>
          <p:nvPr/>
        </p:nvGraphicFramePr>
        <p:xfrm>
          <a:off x="241700" y="1966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{55783745-BD4A-482F-8996-FF8EB66655FE}</a:tableStyleId>
              </a:tblPr>
              <a:tblGrid>
                <a:gridCol w="4165650"/>
                <a:gridCol w="4165650"/>
              </a:tblGrid>
              <a:tr h="1793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</a:t>
                      </a:r>
                      <a:r>
                        <a:rPr lang="cs" sz="1800">
                          <a:solidFill>
                            <a:schemeClr val="dk2"/>
                          </a:solidFill>
                        </a:rPr>
                        <a:t>05) n - nový záznam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(06) a - textový dokument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(07) a - analytická část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(09) a - znaková sada, UCS/Unicode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(10) 2 - délka indikátorů (tedy dva)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(11) 2 - délka označení podpole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(17) úroveň úplnosti - </a:t>
                      </a:r>
                      <a:br>
                        <a:rPr lang="cs" sz="1800">
                          <a:solidFill>
                            <a:schemeClr val="dk2"/>
                          </a:solidFill>
                        </a:rPr>
                      </a:b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       [nic] = úplná</a:t>
                      </a:r>
                      <a:br>
                        <a:rPr lang="cs" sz="1800">
                          <a:solidFill>
                            <a:schemeClr val="dk2"/>
                          </a:solidFill>
                        </a:rPr>
                      </a:b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       7 = minimální úroveň</a:t>
                      </a:r>
                      <a:br>
                        <a:rPr lang="cs" sz="1800">
                          <a:solidFill>
                            <a:schemeClr val="dk2"/>
                          </a:solidFill>
                        </a:rPr>
                      </a:b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       4 = základní úroveň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(18) i - forma katalogizačního popisu - </a:t>
                      </a:r>
                      <a:br>
                        <a:rPr lang="cs" sz="1800">
                          <a:solidFill>
                            <a:schemeClr val="dk2"/>
                          </a:solidFill>
                        </a:rPr>
                      </a:b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      i = ISBN (jiné už nepoužíváme)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700">
                          <a:solidFill>
                            <a:schemeClr val="dk2"/>
                          </a:solidFill>
                        </a:rPr>
                        <a:t>hodnoty 4500 jsou předvolené systémem</a:t>
                      </a: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19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cs"/>
              <a:t>Minimální záznam - 001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2200"/>
              <a:t>identifikační číslo</a:t>
            </a:r>
            <a:endParaRPr sz="2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- 003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22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900"/>
              <a:t>identifikátor kontrolního čísla</a:t>
            </a:r>
            <a:endParaRPr sz="19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9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CZ-KvRL</a:t>
            </a:r>
            <a:endParaRPr sz="28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- 005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/>
              <a:t>datum posledního zpracování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/>
              <a:t>20060519143058.0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2000"/>
              <a:t>tedy, kdy záznam někdo naposledy upravoval</a:t>
            </a:r>
            <a:br>
              <a:rPr lang="cs" sz="2000"/>
            </a:br>
            <a:r>
              <a:rPr lang="cs" sz="2000"/>
              <a:t>tu v 19.V.2006 v půl třetí odpoledne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- 008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údaje pevné délky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(00-05) - datum uložení záznamu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(06) - kód publikačního statutu / data vydání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(07-14) - RRRRMMDD vydání (dle hodnoty v 06)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(15-17) - místo vydání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(35-37) - jazyk dokumentu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(38) - modifikace záznamu [nic] = nemodifikován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(39) - zdroj katalogizace c = program kooperativní katalogizace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- 040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zdroj katalogizace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- sigla knihovny, která záznam vytvořila - KVG001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$b - jazyk katalogizace - cze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$c - agentura převádějící záznam do strojem čitelné podoby a - KVG001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$e - použitá pravidla popisu - rda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