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2726CF-2F30-4DAB-83CD-50558B4259DF}">
  <a:tblStyle styleId="{D92726CF-2F30-4DAB-83CD-50558B4259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6936C27-C8B5-4DAC-B6D6-1F29C09EF28E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8a7d20491_0_1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8a7d20491_0_1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8a7d20491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8a7d20491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8a7d20491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38a7d20491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8a7d20491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38a7d20491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8a7d20491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38a7d20491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8a7d20491_0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8a7d20491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8a7d20491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8a7d20491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8a7d20491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8a7d20491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8a7d20491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38a7d20491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8a7d20491_0_1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38a7d20491_0_1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8a7d2049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8a7d2049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8a7d20491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38a7d20491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8a7d20491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38a7d20491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38a7d20491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38a7d20491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38a7d20491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38a7d20491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8a7d20491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38a7d20491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8a7d20491_0_1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38a7d20491_0_1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38a7d20491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38a7d20491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38a7d20491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38a7d20491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38a7d20491_0_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38a7d20491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38a7d20491_0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38a7d20491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8a7d2049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8a7d2049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8a7d20491_0_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38a7d20491_0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38a7d20491_0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38a7d20491_0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38a7d20491_0_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38a7d20491_0_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38a7d20491_0_9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38a7d20491_0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38a7d20491_0_10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38a7d20491_0_10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38a7d20491_0_10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38a7d20491_0_10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38a7d20491_0_1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38a7d20491_0_1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38a7d20491_0_1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38a7d20491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38a7d20491_0_1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38a7d20491_0_1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38a7d20491_0_1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38a7d20491_0_1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8a7d2049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38a7d2049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38a7d20491_0_1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38a7d20491_0_1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38a7d20491_0_1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38a7d20491_0_1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38a7d20491_0_1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38a7d20491_0_1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38a7d20491_0_1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38a7d20491_0_1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38a7d20491_0_1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38a7d20491_0_1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38a7d20491_0_1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38a7d20491_0_1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38a7d20491_0_1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38a7d20491_0_1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38a7d20491_0_1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38a7d20491_0_1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38a7d20491_0_1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38a7d20491_0_1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8a7d20491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8a7d2049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38a7d20491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38a7d20491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38a7d20491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38a7d20491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8a7d20491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8a7d20491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8a7d20491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38a7d20491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Katalogizace nesamostatných částí dokumentu v NPÚ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43900" y="2834125"/>
            <a:ext cx="8488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David Veselý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Národní knihovna ČR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8200" y="0"/>
            <a:ext cx="1255791" cy="66663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43900" y="3917425"/>
            <a:ext cx="848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Národní památkový ústav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(24.V.2023)	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- 040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 katalogizace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$a - sigla knihovny, která záznam vytvořila - ABE320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$b - jazyk katalogizace - cze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$c - agentura převádějící záznam do strojem čitelné podoby a - </a:t>
            </a:r>
            <a:r>
              <a:rPr lang="cs"/>
              <a:t>ABE320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$e - použitá pravidla popisu - rda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- 910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údaj pro souborný katalog</a:t>
            </a:r>
            <a:br>
              <a:rPr lang="cs"/>
            </a:br>
            <a:r>
              <a:rPr lang="cs"/>
              <a:t>nezbytné pro export záznamů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$a sigla - ABE320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$t typ dokumentu - rs/rd/rm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$x identifikační číslo = 001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VISK 9/1 - $k - anlplus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- 7730$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cs" sz="1155"/>
              <a:t>zdrojový dokument</a:t>
            </a:r>
            <a:endParaRPr sz="115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241"/>
              <a:t>$t název</a:t>
            </a:r>
            <a:endParaRPr sz="1241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241"/>
              <a:t>$g údaj o propojení</a:t>
            </a:r>
            <a:endParaRPr sz="1241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241"/>
              <a:t>$q formalizovaný zápis údaje o propojení (vychází z $g)</a:t>
            </a:r>
            <a:endParaRPr sz="1241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241"/>
              <a:t>$9 formalizovaný údaj o deklarovaném roku (vychází z $g)</a:t>
            </a:r>
            <a:endParaRPr sz="1241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241"/>
              <a:t>a je-li možno či zapotřebí</a:t>
            </a:r>
            <a:endParaRPr sz="1241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241"/>
              <a:t>$x ISSN</a:t>
            </a:r>
            <a:endParaRPr sz="1241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241"/>
              <a:t>$z ISBN</a:t>
            </a:r>
            <a:endParaRPr sz="1241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241"/>
              <a:t>$k edice</a:t>
            </a:r>
            <a:endParaRPr sz="1241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241"/>
              <a:t>$d údaj o vydavateli/nakladateli</a:t>
            </a:r>
            <a:endParaRPr sz="1241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rPr lang="cs" sz="1241"/>
              <a:t>$h údaj fyzického poppisu (on-line)</a:t>
            </a:r>
            <a:endParaRPr sz="1241"/>
          </a:p>
        </p:txBody>
      </p:sp>
      <p:sp>
        <p:nvSpPr>
          <p:cNvPr id="129" name="Google Shape;129;p24"/>
          <p:cNvSpPr txBox="1"/>
          <p:nvPr/>
        </p:nvSpPr>
        <p:spPr>
          <a:xfrm>
            <a:off x="5367775" y="3522175"/>
            <a:ext cx="3065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Pole 773 musí jednoznačně identifikovat nadřazený dokument.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Sdělení: „Já, nesamostatná entita [245] se nacházím v 773.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013" y="0"/>
            <a:ext cx="361097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 z praxe - Method	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/>
              <a:t>Method : časopis věnovaný umění křesťanskému. -- V Praze : Ferdinand Lehner, 1875-1904. -- 34 sv.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/>
              <a:t>773$t = 222$a nebo 245$a zdrojového dokumentu</a:t>
            </a:r>
            <a:br>
              <a:rPr lang="cs" sz="1400"/>
            </a:br>
            <a:br>
              <a:rPr lang="cs" sz="1400"/>
            </a:br>
            <a:r>
              <a:rPr lang="cs" sz="1400"/>
              <a:t>222 časopis Method nemá</a:t>
            </a:r>
            <a:br>
              <a:rPr lang="cs" sz="1400"/>
            </a:br>
            <a:r>
              <a:rPr lang="cs" sz="1400"/>
              <a:t>24510|a Method : |b časopis věnovaný umění křesťanskému / |c majitel, vydavatel a redaktor F.J. Lehner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400"/>
              <a:t>7730 $t Method</a:t>
            </a:r>
            <a:br>
              <a:rPr lang="cs" sz="1400"/>
            </a:br>
            <a:r>
              <a:rPr lang="cs" sz="1400"/>
              <a:t>         </a:t>
            </a:r>
            <a:r>
              <a:rPr lang="cs" sz="1400"/>
              <a:t>$g Ročník I, číslo 9 (1875), strana …</a:t>
            </a:r>
            <a:br>
              <a:rPr lang="cs" sz="1400"/>
            </a:br>
            <a:r>
              <a:rPr lang="cs" sz="1400"/>
              <a:t>				z $g vychází $q a $9 ; $q nesmí obsahovat římské číslice -&gt;</a:t>
            </a:r>
            <a:br>
              <a:rPr lang="cs" sz="1400"/>
            </a:br>
            <a:r>
              <a:rPr lang="cs" sz="1400"/>
              <a:t>         $g Ročník 1, číslo 9 (1875), strana</a:t>
            </a:r>
            <a:br>
              <a:rPr lang="cs" sz="1400"/>
            </a:br>
            <a:r>
              <a:rPr lang="cs" sz="1400"/>
              <a:t>         $q 1:9</a:t>
            </a:r>
            <a:br>
              <a:rPr lang="cs" sz="1400"/>
            </a:br>
            <a:r>
              <a:rPr lang="cs" sz="1400"/>
              <a:t>         $9 1875</a:t>
            </a:r>
            <a:br>
              <a:rPr lang="cs" sz="1400"/>
            </a:br>
            <a:r>
              <a:rPr lang="cs" sz="1400"/>
              <a:t>				 </a:t>
            </a:r>
            <a:endParaRPr sz="1400"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425" y="0"/>
            <a:ext cx="3352575" cy="12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/>
              <a:t>7730 $t Method</a:t>
            </a:r>
            <a:br>
              <a:rPr lang="cs" sz="1400"/>
            </a:br>
            <a:r>
              <a:rPr lang="cs" sz="1400"/>
              <a:t>        $g Ročník 1, číslo 9 (1875), strana</a:t>
            </a:r>
            <a:br>
              <a:rPr lang="cs" sz="1400"/>
            </a:br>
            <a:r>
              <a:rPr lang="cs" sz="1400"/>
              <a:t>        $q 1:9</a:t>
            </a:r>
            <a:br>
              <a:rPr lang="cs" sz="1400"/>
            </a:br>
            <a:r>
              <a:rPr lang="cs" sz="1400"/>
              <a:t>        $9 1875</a:t>
            </a:r>
            <a:br>
              <a:rPr lang="cs" sz="1400"/>
            </a:b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1555000" y="1736200"/>
            <a:ext cx="3947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Tedy: „Já, nesamostatná entita [245], se nacházím v </a:t>
            </a:r>
            <a:r>
              <a:rPr lang="cs"/>
              <a:t>prvním </a:t>
            </a:r>
            <a:r>
              <a:rPr lang="cs"/>
              <a:t>ročníku, devátém čísle z roku 1875 na straně … dokumentu Method.“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75"/>
            <a:ext cx="439102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2930600" y="3379175"/>
            <a:ext cx="36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Method co (který, jaký, čí)?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366" y="0"/>
            <a:ext cx="191576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732" y="0"/>
            <a:ext cx="143993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1715" y="1"/>
            <a:ext cx="25455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 z praxe - Method	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/>
              <a:t>Method : časopis věnovaný umění křesťanskému. -- V Praze : Ferdinand Lehner, 1875-1904. -- 34 sv.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/>
              <a:t>773$t = 222$a nebo 245$a zdrojového dokumentu</a:t>
            </a:r>
            <a:br>
              <a:rPr lang="cs" sz="1400"/>
            </a:br>
            <a:br>
              <a:rPr lang="cs" sz="1400"/>
            </a:br>
            <a:r>
              <a:rPr lang="cs" sz="1400"/>
              <a:t>222 časopis Method nemá</a:t>
            </a:r>
            <a:br>
              <a:rPr lang="cs" sz="1400"/>
            </a:br>
            <a:r>
              <a:rPr lang="cs" sz="1400"/>
              <a:t>24510</a:t>
            </a:r>
            <a:r>
              <a:rPr lang="cs" sz="1400"/>
              <a:t>|</a:t>
            </a:r>
            <a:r>
              <a:rPr lang="cs" sz="1400"/>
              <a:t>a Method : |b časopis věnovaný umění křesťanskému / |c majitel, vydavatel a redaktor F.J. Lehner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400"/>
              <a:t>7730 $t Method</a:t>
            </a:r>
            <a:br>
              <a:rPr lang="cs" sz="1400"/>
            </a:br>
            <a:r>
              <a:rPr lang="cs" sz="1400"/>
              <a:t>         $d V Praze : Ferdinand Lehner, 1875</a:t>
            </a:r>
            <a:br>
              <a:rPr lang="cs" sz="1400"/>
            </a:br>
            <a:r>
              <a:rPr lang="cs" sz="1400"/>
              <a:t>         </a:t>
            </a:r>
            <a:r>
              <a:rPr lang="cs" sz="1400"/>
              <a:t>$g Ročník 1, číslo 9 (1875), strana</a:t>
            </a:r>
            <a:br>
              <a:rPr lang="cs" sz="1400"/>
            </a:br>
            <a:r>
              <a:rPr lang="cs" sz="1400"/>
              <a:t>         $q 1:9</a:t>
            </a:r>
            <a:br>
              <a:rPr lang="cs" sz="1400"/>
            </a:br>
            <a:r>
              <a:rPr lang="cs" sz="1400"/>
              <a:t>         $9 1875</a:t>
            </a:r>
            <a:br>
              <a:rPr lang="cs" sz="1400"/>
            </a:br>
            <a:r>
              <a:rPr lang="cs" sz="1400"/>
              <a:t>				 </a:t>
            </a:r>
            <a:endParaRPr sz="1400"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425" y="0"/>
            <a:ext cx="3352575" cy="12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3954825" y="3618400"/>
            <a:ext cx="4724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Tedy: „Já, nesamostatná entita [245], se nacházím v prvním ročníku, devátém čísle z roku 1875 na straně … dokumentu Method, který v roce 1875 vydal v Praze Ferdinand Lehner.“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773$d</a:t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Obsahuje údaj o vydavateli/nakladateli. </a:t>
            </a:r>
            <a:br>
              <a:rPr lang="cs"/>
            </a:br>
            <a:r>
              <a:rPr lang="cs"/>
              <a:t>		místo : kdo, kdy			místo : kdo ; místo : kdo, kdy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U pravých periodik být zapsáno nemusí. Nemusí, ale může.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U všech ostatních druhů dokumentů být musí.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U pravých periodik být musí, nemá-li dokument ISSN.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Název  	Mladá fronta Dnes. Východní Morava</a:t>
            </a:r>
            <a:br>
              <a:rPr lang="cs"/>
            </a:br>
            <a:r>
              <a:rPr lang="cs"/>
              <a:t>   	ISSN  	* 1210-1168 (chybné)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/>
              <a:t>Musí být také v případě, že rok vydání </a:t>
            </a:r>
            <a:br>
              <a:rPr lang="cs"/>
            </a:br>
            <a:r>
              <a:rPr lang="cs"/>
              <a:t>a deklarovaný rok nejsou shodné.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2" name="Google Shape;182;p31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{86936C27-C8B5-4DAC-B6D6-1F29C09EF28E}</a:tableStyleId>
              </a:tblPr>
              <a:tblGrid>
                <a:gridCol w="9144000"/>
              </a:tblGrid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83" name="Google Shape;183;p31"/>
          <p:cNvGraphicFramePr/>
          <p:nvPr/>
        </p:nvGraphicFramePr>
        <p:xfrm>
          <a:off x="3048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{86936C27-C8B5-4DAC-B6D6-1F29C09EF28E}</a:tableStyleId>
              </a:tblPr>
              <a:tblGrid>
                <a:gridCol w="9144000"/>
              </a:tblGrid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84" name="Google Shape;184;p31"/>
          <p:cNvGraphicFramePr/>
          <p:nvPr/>
        </p:nvGraphicFramePr>
        <p:xfrm>
          <a:off x="457200" y="45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{86936C27-C8B5-4DAC-B6D6-1F29C09EF28E}</a:tableStyleId>
              </a:tblPr>
              <a:tblGrid>
                <a:gridCol w="9144000"/>
              </a:tblGrid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163" y="2345750"/>
            <a:ext cx="3000375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75650" y="1345675"/>
            <a:ext cx="808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713275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{D92726CF-2F30-4DAB-83CD-50558B4259DF}</a:tableStyleId>
              </a:tblPr>
              <a:tblGrid>
                <a:gridCol w="2413000"/>
                <a:gridCol w="2413000"/>
                <a:gridCol w="2420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LDR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072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338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001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080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5xx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003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100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650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005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chemeClr val="dk1"/>
                          </a:solidFill>
                        </a:rPr>
                        <a:t>110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700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008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chemeClr val="dk1"/>
                          </a:solidFill>
                        </a:rPr>
                        <a:t>111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710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>
                          <a:solidFill>
                            <a:schemeClr val="dk1"/>
                          </a:solidFill>
                        </a:rPr>
                        <a:t>040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245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711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041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336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773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800"/>
                        <a:t>910</a:t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Zprávy památkové péče</a:t>
            </a:r>
            <a:endParaRPr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Zprávy památkové péče : časopis státní památkové péče = journal of the state monuments. -- Praha : Oswald, 1992-. --  26-30 cm. -- ISSN 1210-5538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/>
              <a:t>773$t = 222$a nebo 245$a zdrojového dokumentu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/>
              <a:t>Vždy ověřujeme alespoň ze dvou zdrojů! Navzájem si pomáháme!</a:t>
            </a:r>
            <a:br>
              <a:rPr lang="cs" sz="1400"/>
            </a:br>
            <a:r>
              <a:rPr lang="cs" sz="1400"/>
              <a:t>SKC		222 0  	|a Zprávy památkové péče |b Praha</a:t>
            </a:r>
            <a:br>
              <a:rPr lang="cs" sz="1400"/>
            </a:br>
            <a:r>
              <a:rPr lang="cs" sz="1400"/>
              <a:t>NTK		222		0	|a Zprávy památkové péče  |b (1992) </a:t>
            </a:r>
            <a:br>
              <a:rPr lang="cs" sz="1400"/>
            </a:br>
            <a:r>
              <a:rPr lang="cs" sz="1400"/>
              <a:t>ČNB		222 0  	|a Zprávy památkové péče |b (1992)</a:t>
            </a:r>
            <a:br>
              <a:rPr lang="cs" sz="1400"/>
            </a:br>
            <a:r>
              <a:rPr lang="cs" sz="1400"/>
              <a:t>ABE320	222  0 $aZprávy památkové péče$b(1992)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/>
              <a:t>7730 $t Zprávy památkové péče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Zprávy památkové péče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7730 $t	Zprávy památkové péče</a:t>
            </a:r>
            <a:br>
              <a:rPr lang="cs"/>
            </a:br>
            <a:r>
              <a:rPr lang="cs"/>
              <a:t>        $x	1210-5538</a:t>
            </a:r>
            <a:br>
              <a:rPr lang="cs"/>
            </a:br>
            <a:r>
              <a:rPr lang="cs"/>
              <a:t>        $g	Ročník 61, číslo 1 (2001), strana…</a:t>
            </a:r>
            <a:br>
              <a:rPr lang="cs"/>
            </a:br>
            <a:r>
              <a:rPr lang="cs"/>
              <a:t>        $q 	61:1</a:t>
            </a:r>
            <a:br>
              <a:rPr lang="cs"/>
            </a:br>
            <a:r>
              <a:rPr lang="cs"/>
              <a:t>        $9	2001 </a:t>
            </a: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075" y="223775"/>
            <a:ext cx="3951425" cy="391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366325" y="2885725"/>
            <a:ext cx="4695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„Já, nesamostatná entita [245] jsem 61:1 (2001) dokumentu Zprávy památkové péče s ISSN 1210-5538.“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Sdělení je jasné, netřeba dalšího údaje. </a:t>
            </a:r>
            <a:br>
              <a:rPr lang="cs"/>
            </a:br>
            <a:r>
              <a:rPr lang="cs"/>
              <a:t>Opírá se o dva údaje (t+x).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Ingredere hospes</a:t>
            </a:r>
            <a:endParaRPr/>
          </a:p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311700" y="1152475"/>
            <a:ext cx="596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24500  	|a Ingredere hospes ... : |b sborník Národního památkového ústavu, územního odborného pracoviště v Kroměříži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2461  	|i Od ročníku IX (2016) podnázev: |a Časopis Národního památkového ústavu, územního odborného pracoviště v Kroměříži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310  	|a 1x ročně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7730 $t Ingredere hospes …</a:t>
            </a:r>
            <a:br>
              <a:rPr lang="cs"/>
            </a:br>
            <a:r>
              <a:rPr lang="cs"/>
              <a:t>-&gt;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/>
              <a:t>7730 $t Ingredere hospes XI.</a:t>
            </a:r>
            <a:br>
              <a:rPr lang="cs"/>
            </a:br>
            <a:endParaRPr/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725" y="969950"/>
            <a:ext cx="270510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Ingredere hospes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1145000"/>
            <a:ext cx="52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7730 $t	Ingredere hospes IX.</a:t>
            </a:r>
            <a:br>
              <a:rPr lang="cs"/>
            </a:br>
            <a:r>
              <a:rPr lang="cs"/>
              <a:t>			310  	|a 1x ročně</a:t>
            </a:r>
            <a:br>
              <a:rPr lang="cs"/>
            </a:br>
            <a:r>
              <a:rPr lang="cs"/>
              <a:t>         $d	V Kroměříži : Národní památkový ústav,                                        územní odborné pracoviště v </a:t>
            </a:r>
            <a:r>
              <a:rPr lang="cs"/>
              <a:t>Kroměříži,</a:t>
            </a:r>
            <a:r>
              <a:rPr lang="cs"/>
              <a:t> 2016</a:t>
            </a:r>
            <a:br>
              <a:rPr lang="cs"/>
            </a:br>
            <a:r>
              <a:rPr lang="cs"/>
              <a:t>         $z 	</a:t>
            </a:r>
            <a:r>
              <a:rPr lang="cs"/>
              <a:t>978-80-87231-39-5</a:t>
            </a:r>
            <a:br>
              <a:rPr lang="cs"/>
            </a:br>
            <a:r>
              <a:rPr lang="cs"/>
              <a:t>         $g 	Strana…</a:t>
            </a:r>
            <a:br>
              <a:rPr lang="cs"/>
            </a:br>
            <a:r>
              <a:rPr lang="cs"/>
              <a:t>         $9	2016</a:t>
            </a:r>
            <a:endParaRPr/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889" y="0"/>
            <a:ext cx="36981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Ingredere hospes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11700" y="1145000"/>
            <a:ext cx="52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7730 $t	Ingredere hospes XI.</a:t>
            </a:r>
            <a:br>
              <a:rPr lang="cs"/>
            </a:br>
            <a:r>
              <a:rPr lang="cs"/>
              <a:t>         $d	V Kroměříži : Národní památkový ústav,                                            územní odborné pracoviště, 2019</a:t>
            </a:r>
            <a:br>
              <a:rPr lang="cs"/>
            </a:br>
            <a:r>
              <a:rPr lang="cs"/>
              <a:t>         $z 	978-80-87231-54-8</a:t>
            </a:r>
            <a:br>
              <a:rPr lang="cs"/>
            </a:br>
            <a:r>
              <a:rPr lang="cs"/>
              <a:t>         $g 	Strana…</a:t>
            </a:r>
            <a:br>
              <a:rPr lang="cs"/>
            </a:br>
            <a:r>
              <a:rPr lang="cs"/>
              <a:t>         $9	2018</a:t>
            </a:r>
            <a:endParaRPr/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094" y="0"/>
            <a:ext cx="36794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Památky</a:t>
            </a:r>
            <a:endParaRPr/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11700" y="1152475"/>
            <a:ext cx="608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222 0  	|a Památky |b (Praha)</a:t>
            </a:r>
            <a:br>
              <a:rPr lang="cs"/>
            </a:br>
            <a:r>
              <a:rPr lang="cs"/>
              <a:t>24500  	|a Památky</a:t>
            </a:r>
            <a:br>
              <a:rPr lang="cs"/>
            </a:br>
            <a:r>
              <a:rPr lang="cs"/>
              <a:t>264 1  	|a Praha : |b Národní památkový ústav, |c 2022-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1/2002/3</a:t>
            </a:r>
            <a:br>
              <a:rPr lang="cs"/>
            </a:br>
            <a:r>
              <a:rPr lang="cs"/>
              <a:t>7730 $t Památky</a:t>
            </a:r>
            <a:br>
              <a:rPr lang="cs"/>
            </a:br>
            <a:r>
              <a:rPr lang="cs"/>
              <a:t>$g 1, 3 (2002), strana</a:t>
            </a:r>
            <a:br>
              <a:rPr lang="cs"/>
            </a:br>
            <a:r>
              <a:rPr lang="cs"/>
              <a:t>$q 1:3						nebo</a:t>
            </a:r>
            <a:br>
              <a:rPr lang="cs"/>
            </a:br>
            <a:r>
              <a:rPr lang="cs"/>
              <a:t>$g 1, 3 Východní Čechy (2022), strana</a:t>
            </a:r>
            <a:br>
              <a:rPr lang="cs"/>
            </a:br>
            <a:r>
              <a:rPr lang="cs"/>
              <a:t>$q 1:3 Východní Čechy</a:t>
            </a:r>
            <a:br>
              <a:rPr lang="cs"/>
            </a:br>
            <a:endParaRPr/>
          </a:p>
        </p:txBody>
      </p:sp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8900" y="-12"/>
            <a:ext cx="2705100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- 336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 obsahu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$a slovní označení typu obsahu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$b kód typu obsahu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$2 zdroj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336 $a</a:t>
            </a:r>
            <a:r>
              <a:rPr b="1" lang="cs"/>
              <a:t>text</a:t>
            </a:r>
            <a:r>
              <a:rPr lang="cs"/>
              <a:t>$btxt$2rdacontent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- 337</a:t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 média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$a slovní označení typu obsahu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$b kód typu obsahu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$2 zdroj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337 (tištěná)  $$a</a:t>
            </a:r>
            <a:r>
              <a:rPr b="1" lang="cs"/>
              <a:t>bez média</a:t>
            </a:r>
            <a:r>
              <a:rPr lang="cs"/>
              <a:t>$$bn$$2rdamedia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337 (elektronická) $a</a:t>
            </a:r>
            <a:r>
              <a:rPr b="1" lang="cs"/>
              <a:t>počítač</a:t>
            </a:r>
            <a:r>
              <a:rPr lang="cs"/>
              <a:t>$bc$2rdamedia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- 338</a:t>
            </a:r>
            <a:endParaRPr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 nosiče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$a slovní označení typu obsahu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$b kód typu obsahu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$2 zdroj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338 (tištěná)  $a</a:t>
            </a:r>
            <a:r>
              <a:rPr b="1" lang="cs"/>
              <a:t>svazek</a:t>
            </a:r>
            <a:r>
              <a:rPr lang="cs"/>
              <a:t>$bnc$2rdacarrier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338 (elektronická) $a</a:t>
            </a:r>
            <a:r>
              <a:rPr b="1" lang="cs"/>
              <a:t>online zdroj</a:t>
            </a:r>
            <a:r>
              <a:rPr lang="cs"/>
              <a:t>$bcr$2rdacarrier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- 245</a:t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údaje o názvu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$a název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$b další údaje o názvu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$c údaj o odpovědnosti atd.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$n číslo označení části/sekce díla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$p název části/sekce díla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852" y="445025"/>
            <a:ext cx="5893399" cy="46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245 .,;=:</a:t>
            </a:r>
            <a:endParaRPr/>
          </a:p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58" name="Google Shape;258;p42"/>
          <p:cNvGraphicFramePr/>
          <p:nvPr/>
        </p:nvGraphicFramePr>
        <p:xfrm>
          <a:off x="311700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{D92726CF-2F30-4DAB-83CD-50558B4259DF}</a:tableStyleId>
              </a:tblPr>
              <a:tblGrid>
                <a:gridCol w="1809750"/>
                <a:gridCol w="1809750"/>
                <a:gridCol w="640800"/>
                <a:gridCol w="2978700"/>
              </a:tblGrid>
              <a:tr h="179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$a.$p</a:t>
                      </a:r>
                      <a:br>
                        <a:rPr lang="cs"/>
                      </a:br>
                      <a:r>
                        <a:rPr lang="cs"/>
                        <a:t>$a.$n</a:t>
                      </a:r>
                      <a:br>
                        <a:rPr lang="cs"/>
                      </a:br>
                      <a:r>
                        <a:rPr lang="cs"/>
                        <a:t>$a =$b</a:t>
                      </a:r>
                      <a:br>
                        <a:rPr lang="cs"/>
                      </a:br>
                      <a:r>
                        <a:rPr lang="cs"/>
                        <a:t>$a :$b</a:t>
                      </a:r>
                      <a:br>
                        <a:rPr lang="cs"/>
                      </a:br>
                      <a:r>
                        <a:rPr lang="cs"/>
                        <a:t>$a ;$b</a:t>
                      </a:r>
                      <a:br>
                        <a:rPr lang="cs"/>
                      </a:br>
                      <a:r>
                        <a:rPr lang="cs"/>
                        <a:t>$a /$c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$b.$p</a:t>
                      </a:r>
                      <a:br>
                        <a:rPr lang="cs"/>
                      </a:br>
                      <a:r>
                        <a:rPr lang="cs"/>
                        <a:t>$b.$n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$b /c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$n,$p</a:t>
                      </a:r>
                      <a:br>
                        <a:rPr lang="cs"/>
                      </a:br>
                      <a:r>
                        <a:rPr lang="cs"/>
                        <a:t>$p /$c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$aHlavní název.</a:t>
                      </a:r>
                      <a:br>
                        <a:rPr lang="cs"/>
                      </a:br>
                      <a:r>
                        <a:rPr lang="cs"/>
                        <a:t>$nčíslo,</a:t>
                      </a:r>
                      <a:br>
                        <a:rPr lang="cs"/>
                      </a:br>
                      <a:r>
                        <a:rPr lang="cs"/>
                        <a:t>$pNázev části : podnázev /</a:t>
                      </a:r>
                      <a:br>
                        <a:rPr lang="cs"/>
                      </a:br>
                      <a:r>
                        <a:rPr lang="cs"/>
                        <a:t>$cúdaje o odpovědnosti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- 246</a:t>
            </a:r>
            <a:endParaRPr/>
          </a:p>
        </p:txBody>
      </p:sp>
      <p:sp>
        <p:nvSpPr>
          <p:cNvPr id="264" name="Google Shape;264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245$p -&gt; 24630$a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245$aNázev, aneb, Další název -&gt; 24630$aDalší název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245$a= $b -&gt; 24631$a = 245$b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245$aVezán -&gt; 2461_ $iSprávný název je: $aNázev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[v obsahu Vezán] </a:t>
            </a:r>
            <a:br>
              <a:rPr lang="cs"/>
            </a:br>
            <a:r>
              <a:rPr lang="cs"/>
              <a:t>245$aNázev -&gt; 2461_$iNázev v obsahu: $aVezán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245$a5 dnů do konce světa -&gt; 2463_$aPět dnů do konce světa (ale ne obráceně)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246 a Rubrika	</a:t>
            </a:r>
            <a:endParaRPr/>
          </a:p>
        </p:txBody>
      </p:sp>
      <p:sp>
        <p:nvSpPr>
          <p:cNvPr id="270" name="Google Shape;270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71" name="Google Shape;271;p44"/>
          <p:cNvGraphicFramePr/>
          <p:nvPr/>
        </p:nvGraphicFramePr>
        <p:xfrm>
          <a:off x="447850" y="17046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{D92726CF-2F30-4DAB-83CD-50558B4259DF}</a:tableStyleId>
              </a:tblPr>
              <a:tblGrid>
                <a:gridCol w="4228800"/>
                <a:gridCol w="4228800"/>
              </a:tblGrid>
              <a:tr h="7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Preferovaný způsob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Možný způsob</a:t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2000">
                          <a:solidFill>
                            <a:schemeClr val="dk1"/>
                          </a:solidFill>
                        </a:rPr>
                        <a:t>2461 $i Rubrika: $$a </a:t>
                      </a:r>
                      <a:r>
                        <a:rPr i="1" lang="cs" sz="2000">
                          <a:solidFill>
                            <a:schemeClr val="dk1"/>
                          </a:solidFill>
                        </a:rPr>
                        <a:t>Název rubriky</a:t>
                      </a:r>
                      <a:endParaRPr i="1"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2000">
                          <a:solidFill>
                            <a:schemeClr val="dk1"/>
                          </a:solidFill>
                        </a:rPr>
                        <a:t>2463 $a </a:t>
                      </a:r>
                      <a:r>
                        <a:rPr i="1" lang="cs" sz="2000">
                          <a:solidFill>
                            <a:schemeClr val="dk1"/>
                          </a:solidFill>
                        </a:rPr>
                        <a:t>Název rubriky</a:t>
                      </a:r>
                      <a:endParaRPr i="1" sz="2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2000">
                          <a:solidFill>
                            <a:schemeClr val="dk1"/>
                          </a:solidFill>
                        </a:rPr>
                        <a:t>500   $a Rubrika: </a:t>
                      </a:r>
                      <a:r>
                        <a:rPr i="1" lang="cs" sz="2000">
                          <a:solidFill>
                            <a:schemeClr val="dk1"/>
                          </a:solidFill>
                        </a:rPr>
                        <a:t>Název rubriky</a:t>
                      </a:r>
                      <a:endParaRPr i="1" sz="2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520 - Resumé atd.</a:t>
            </a:r>
            <a:endParaRPr/>
          </a:p>
        </p:txBody>
      </p:sp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cs" sz="1155"/>
              <a:t>          První indikátor - návěští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155"/>
              <a:t>             ^    Resumé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155"/>
              <a:t>             0    Předmět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155"/>
              <a:t>             1    Recenze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155"/>
              <a:t>             2    Anotace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155"/>
              <a:t>             3    Abstrakt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155"/>
              <a:t>             8    Návěští se negeneruje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155"/>
              <a:t>          Druhý indikátor - jazyk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155"/>
              <a:t>             ^    Česky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cs" sz="1155"/>
              <a:t>             9    V cizím jazyce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155"/>
          </a:p>
        </p:txBody>
      </p:sp>
      <p:sp>
        <p:nvSpPr>
          <p:cNvPr id="278" name="Google Shape;278;p45"/>
          <p:cNvSpPr txBox="1"/>
          <p:nvPr/>
        </p:nvSpPr>
        <p:spPr>
          <a:xfrm>
            <a:off x="3386625" y="2078350"/>
            <a:ext cx="5502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/>
              <a:t>Má-li druhý indikátor hodnotu 9, musí </a:t>
            </a:r>
            <a:br>
              <a:rPr lang="cs" sz="2100"/>
            </a:br>
            <a:r>
              <a:rPr lang="cs" sz="2100"/>
              <a:t>mít pole 520 $9 s kódovým </a:t>
            </a:r>
            <a:br>
              <a:rPr lang="cs" sz="2100"/>
            </a:br>
            <a:r>
              <a:rPr lang="cs" sz="2100"/>
              <a:t>označením cizího jazyka.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Druhý indikátor „nic“ = česky (protože 040$b cze).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- 1xx / 7xx</a:t>
            </a:r>
            <a:endParaRPr/>
          </a:p>
        </p:txBody>
      </p:sp>
      <p:sp>
        <p:nvSpPr>
          <p:cNvPr id="284" name="Google Shape;284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záhlaví a vedlejší záhlaví</a:t>
            </a:r>
            <a:br>
              <a:rPr lang="cs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hlavní záhlaví je vždy jen jedno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vedlejší záhlaví nejsou limitovaná počtem (ale nedomýšlíme, zapisujeme jen autory uvedené)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záludnosti: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rozhovor - hlavní záhlaví je zpovídaný (odpovídající), který je zároveň předmětem</a:t>
            </a:r>
            <a:br>
              <a:rPr lang="cs"/>
            </a:br>
            <a:r>
              <a:rPr lang="cs"/>
              <a:t>článek ze sborníku, zdrojový dokument má 110/111 - do článku přejímáme v podobě vedlejšího záhlaví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85" name="Google Shape;285;p46"/>
          <p:cNvGraphicFramePr/>
          <p:nvPr/>
        </p:nvGraphicFramePr>
        <p:xfrm>
          <a:off x="393750" y="158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{D92726CF-2F30-4DAB-83CD-50558B4259DF}</a:tableStyleId>
              </a:tblPr>
              <a:tblGrid>
                <a:gridCol w="3948825"/>
                <a:gridCol w="3948825"/>
              </a:tblGrid>
              <a:tr h="87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100 - hlavní záhlaví osoba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110 - hlavní záhlaví korporace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111 - hlavní záhlaví akce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700 - vedlejší záhlaví osoba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710 - vedlejší záhlaví korporace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711 - vedlejší záhlaví akce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idx="1" type="body"/>
          </p:nvPr>
        </p:nvSpPr>
        <p:spPr>
          <a:xfrm>
            <a:off x="0" y="0"/>
            <a:ext cx="5459700" cy="51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cs" sz="1225"/>
              <a:t>1112  	|a Příspěvek k systému standardní inventarizace stavebních památek |d (1969 : |c Praha, Česko)</a:t>
            </a:r>
            <a:endParaRPr sz="12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cs" sz="1225"/>
              <a:t>24510  	|a Sborník přednášek z mezinárodního symposia Příspěvek k systému standardní inventarizace a stavebních památek : |b Praha-Náměšť, 10.-17. září 1969 / |c [poř.] St. ústav pro rekonstrukce památkových měst a objektů</a:t>
            </a:r>
            <a:endParaRPr sz="12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cs" sz="1225"/>
              <a:t>1001 $a Reichert, Miloš $4 aut</a:t>
            </a:r>
            <a:br>
              <a:rPr lang="cs" sz="1225"/>
            </a:br>
            <a:r>
              <a:rPr lang="cs" sz="1225"/>
              <a:t>24510$a Historická jádra našich menšich města a smysl jejich přestavby /</a:t>
            </a:r>
            <a:br>
              <a:rPr lang="cs" sz="1225"/>
            </a:br>
            <a:r>
              <a:rPr lang="cs" sz="1225"/>
              <a:t>      $c Miloš Reichert</a:t>
            </a:r>
            <a:br>
              <a:rPr lang="cs" sz="1225"/>
            </a:br>
            <a:r>
              <a:rPr lang="cs" sz="1225"/>
              <a:t>2461 $i Název v obsahu: $a Historická jádra našich menších měst a smysl jejich přestavby</a:t>
            </a:r>
            <a:br>
              <a:rPr lang="cs" sz="1225"/>
            </a:br>
            <a:r>
              <a:rPr lang="cs" sz="1225"/>
              <a:t>500$a Dokument není stránkován, jednotlivé referáty jsou řazeny dle příjmení autorů</a:t>
            </a:r>
            <a:br>
              <a:rPr lang="cs" sz="1225"/>
            </a:br>
            <a:r>
              <a:rPr lang="cs" sz="1225"/>
              <a:t>7112 $a </a:t>
            </a:r>
            <a:r>
              <a:rPr lang="cs" sz="1225"/>
              <a:t>Příspěvek k systému standardní inventarizace stavebních památek </a:t>
            </a:r>
            <a:br>
              <a:rPr lang="cs" sz="1225"/>
            </a:br>
            <a:r>
              <a:rPr lang="cs" sz="1225"/>
              <a:t>        $d (1969 :</a:t>
            </a:r>
            <a:br>
              <a:rPr lang="cs" sz="1225"/>
            </a:br>
            <a:r>
              <a:rPr lang="cs" sz="1225"/>
              <a:t>        $c Praha, Česko)</a:t>
            </a:r>
            <a:endParaRPr sz="12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cs" sz="1225"/>
              <a:t>773$t </a:t>
            </a:r>
            <a:r>
              <a:rPr lang="cs" sz="1225"/>
              <a:t>Sborník přednášek z mezinárodního symposia Příspěvek k systému standardní inventarizace a stavebních památek</a:t>
            </a:r>
            <a:br>
              <a:rPr lang="cs" sz="1225"/>
            </a:br>
            <a:r>
              <a:rPr lang="cs" sz="1225"/>
              <a:t>       $d V Praze : Konferenční servis MON, 1969</a:t>
            </a:r>
            <a:br>
              <a:rPr lang="cs" sz="1225"/>
            </a:br>
            <a:r>
              <a:rPr lang="cs" sz="1225"/>
              <a:t>       $g Miloš Reichert       </a:t>
            </a:r>
            <a:br>
              <a:rPr lang="cs" sz="1225"/>
            </a:br>
            <a:r>
              <a:rPr lang="cs" sz="1225"/>
              <a:t>       $9 1969</a:t>
            </a:r>
            <a:endParaRPr sz="122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225"/>
          </a:p>
        </p:txBody>
      </p:sp>
      <p:pic>
        <p:nvPicPr>
          <p:cNvPr id="291" name="Google Shape;29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947125" y="928459"/>
            <a:ext cx="5107174" cy="32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věcné zpracování 6xx/080/072</a:t>
            </a:r>
            <a:endParaRPr/>
          </a:p>
        </p:txBody>
      </p:sp>
      <p:sp>
        <p:nvSpPr>
          <p:cNvPr id="297" name="Google Shape;297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/>
              <a:t>záznam splňuje rozsah minimálního záznamu, </a:t>
            </a:r>
            <a:br>
              <a:rPr lang="cs" sz="2000"/>
            </a:br>
            <a:r>
              <a:rPr lang="cs" sz="2000"/>
              <a:t>obsahuje-li buď znak MDT (080), </a:t>
            </a:r>
            <a:br>
              <a:rPr lang="cs" sz="2000"/>
            </a:br>
            <a:r>
              <a:rPr lang="cs" sz="2000"/>
              <a:t>nebo údaj skupiny Konspektu (072), </a:t>
            </a:r>
            <a:br>
              <a:rPr lang="cs" sz="2000"/>
            </a:br>
            <a:r>
              <a:rPr lang="cs" sz="2000"/>
              <a:t>nebo Vedlejší věcné záhlaví – věcné téma (650)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650</a:t>
            </a:r>
            <a:endParaRPr/>
          </a:p>
        </p:txBody>
      </p:sp>
      <p:sp>
        <p:nvSpPr>
          <p:cNvPr id="303" name="Google Shape;303;p49"/>
          <p:cNvSpPr txBox="1"/>
          <p:nvPr>
            <p:ph idx="1" type="body"/>
          </p:nvPr>
        </p:nvSpPr>
        <p:spPr>
          <a:xfrm>
            <a:off x="75450" y="3475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/>
              <a:t>65007 L $$abibliografické záznamy$$7ph114143$$2czenas</a:t>
            </a:r>
            <a:br>
              <a:rPr lang="cs" sz="1100"/>
            </a:br>
            <a:r>
              <a:rPr lang="cs" sz="1100"/>
              <a:t>080   L $$a025.32$$2MRF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graphicFrame>
        <p:nvGraphicFramePr>
          <p:cNvPr id="304" name="Google Shape;304;p49"/>
          <p:cNvGraphicFramePr/>
          <p:nvPr/>
        </p:nvGraphicFramePr>
        <p:xfrm>
          <a:off x="75450" y="94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{D92726CF-2F30-4DAB-83CD-50558B4259DF}</a:tableStyleId>
              </a:tblPr>
              <a:tblGrid>
                <a:gridCol w="4205825"/>
                <a:gridCol w="3910225"/>
              </a:tblGrid>
              <a:tr h="252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650 - vedlejší věcné záhlaví - věcné téma</a:t>
                      </a:r>
                      <a:br>
                        <a:rPr lang="cs"/>
                      </a:br>
                      <a:r>
                        <a:rPr lang="cs"/>
                        <a:t>                neboli předmětové heslo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65007 - předmět ze zdroje specifikovaného v $2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65004 - předmět bez specifikovaného zdroje, </a:t>
                      </a:r>
                      <a:br>
                        <a:rPr lang="cs"/>
                      </a:br>
                      <a:r>
                        <a:rPr lang="cs"/>
                        <a:t>             tj. bez $2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naším hlavním zdrojem předmětových </a:t>
                      </a:r>
                      <a:br>
                        <a:rPr lang="cs"/>
                      </a:br>
                      <a:r>
                        <a:rPr lang="cs"/>
                        <a:t>hesel je czenas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650 a 080 tvoří dvojici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05" name="Google Shape;30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475" y="151651"/>
            <a:ext cx="4836199" cy="49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651</a:t>
            </a:r>
            <a:endParaRPr/>
          </a:p>
        </p:txBody>
      </p:sp>
      <p:sp>
        <p:nvSpPr>
          <p:cNvPr id="311" name="Google Shape;311;p50"/>
          <p:cNvSpPr txBox="1"/>
          <p:nvPr>
            <p:ph idx="1" type="body"/>
          </p:nvPr>
        </p:nvSpPr>
        <p:spPr>
          <a:xfrm>
            <a:off x="200800" y="3709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/>
              <a:t>651   L $$a</a:t>
            </a:r>
            <a:r>
              <a:rPr lang="cs" sz="1100"/>
              <a:t>Praha (Česko)</a:t>
            </a:r>
            <a:r>
              <a:rPr lang="cs" sz="1100"/>
              <a:t>$$7</a:t>
            </a:r>
            <a:r>
              <a:rPr lang="cs" sz="1100"/>
              <a:t>ge118011</a:t>
            </a:r>
            <a:r>
              <a:rPr lang="cs" sz="1100"/>
              <a:t>$$2czenas</a:t>
            </a:r>
            <a:br>
              <a:rPr lang="cs" sz="1100"/>
            </a:br>
            <a:r>
              <a:rPr lang="cs" sz="1200"/>
              <a:t>080   L $$a</a:t>
            </a:r>
            <a:r>
              <a:rPr lang="cs" sz="1200"/>
              <a:t>(437.311)</a:t>
            </a:r>
            <a:r>
              <a:rPr lang="cs" sz="1200"/>
              <a:t>$$2MRF</a:t>
            </a:r>
            <a:br>
              <a:rPr lang="cs" sz="1200"/>
            </a:br>
            <a:r>
              <a:rPr lang="cs" sz="1200"/>
              <a:t>043   L $$ae-xr---$$b</a:t>
            </a:r>
            <a:r>
              <a:rPr lang="cs" sz="1200"/>
              <a:t>e-xr-pg</a:t>
            </a:r>
            <a:r>
              <a:rPr lang="cs" sz="1200"/>
              <a:t>$$2czenas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graphicFrame>
        <p:nvGraphicFramePr>
          <p:cNvPr id="312" name="Google Shape;312;p50"/>
          <p:cNvGraphicFramePr/>
          <p:nvPr/>
        </p:nvGraphicFramePr>
        <p:xfrm>
          <a:off x="387150" y="90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{D92726CF-2F30-4DAB-83CD-50558B4259DF}</a:tableStyleId>
              </a:tblPr>
              <a:tblGrid>
                <a:gridCol w="3902175"/>
                <a:gridCol w="3902175"/>
              </a:tblGrid>
              <a:tr h="185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651 - geografické heslo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651$7 - heslo ze zdroje specifikovaného v $2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651$4 - heslo bez specifikovaného zdroje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naším hlavním zdrojem geografických </a:t>
                      </a:r>
                      <a:br>
                        <a:rPr lang="cs"/>
                      </a:br>
                      <a:r>
                        <a:rPr lang="cs"/>
                        <a:t>hesel je czenas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651, 080 a 043 tvoří trio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pic>
        <p:nvPicPr>
          <p:cNvPr id="313" name="Google Shape;31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305" y="0"/>
            <a:ext cx="32496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648</a:t>
            </a:r>
            <a:endParaRPr/>
          </a:p>
        </p:txBody>
      </p:sp>
      <p:sp>
        <p:nvSpPr>
          <p:cNvPr id="319" name="Google Shape;319;p51"/>
          <p:cNvSpPr txBox="1"/>
          <p:nvPr>
            <p:ph idx="1" type="body"/>
          </p:nvPr>
        </p:nvSpPr>
        <p:spPr>
          <a:xfrm>
            <a:off x="311700" y="3044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/>
              <a:t>648 7 L $$a1992$$7ch460666$$2czenas</a:t>
            </a:r>
            <a:br>
              <a:rPr lang="cs" sz="1400"/>
            </a:br>
            <a:r>
              <a:rPr lang="cs" sz="1400"/>
              <a:t>648 4 L $$a2023 </a:t>
            </a:r>
            <a:br>
              <a:rPr lang="cs" sz="1400"/>
            </a:br>
            <a:r>
              <a:rPr lang="cs" sz="1400"/>
              <a:t>648 7 L $$a21. století$$7ch460559$$2czenas</a:t>
            </a:r>
            <a:br>
              <a:rPr lang="cs" sz="1400"/>
            </a:br>
            <a:r>
              <a:rPr lang="cs" sz="1400"/>
              <a:t>648 4 L $$a1.-22. století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400"/>
              <a:t>1992 = 045 x9x9</a:t>
            </a:r>
            <a:br>
              <a:rPr lang="cs" sz="1400"/>
            </a:br>
            <a:r>
              <a:rPr lang="cs" sz="1400"/>
              <a:t>2023 = y2y2</a:t>
            </a:r>
            <a:br>
              <a:rPr lang="cs" sz="1400"/>
            </a:br>
            <a:r>
              <a:rPr lang="cs" sz="1400"/>
              <a:t>21. století = y-y-</a:t>
            </a:r>
            <a:br>
              <a:rPr lang="cs" sz="1400"/>
            </a:b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graphicFrame>
        <p:nvGraphicFramePr>
          <p:cNvPr id="320" name="Google Shape;320;p51"/>
          <p:cNvGraphicFramePr/>
          <p:nvPr/>
        </p:nvGraphicFramePr>
        <p:xfrm>
          <a:off x="311700" y="122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{D92726CF-2F30-4DAB-83CD-50558B4259DF}</a:tableStyleId>
              </a:tblPr>
              <a:tblGrid>
                <a:gridCol w="3939900"/>
                <a:gridCol w="3939900"/>
              </a:tblGrid>
              <a:tr h="1537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648 - chronologický termín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648$7 - termín ze zdroje specifikovaného v $2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648$4 - termín bez specifikovaného zdroje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století jsou v czenas zpracovaná ve velké míře, roky jen významné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648 a 045 tvoří dvojici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21" name="Google Shape;32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851" y="598626"/>
            <a:ext cx="4676150" cy="30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0" y="68100"/>
            <a:ext cx="4677174" cy="19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50" y="2055902"/>
            <a:ext cx="5868585" cy="308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655</a:t>
            </a:r>
            <a:endParaRPr/>
          </a:p>
        </p:txBody>
      </p:sp>
      <p:sp>
        <p:nvSpPr>
          <p:cNvPr id="327" name="Google Shape;327;p52"/>
          <p:cNvSpPr txBox="1"/>
          <p:nvPr>
            <p:ph idx="1" type="body"/>
          </p:nvPr>
        </p:nvSpPr>
        <p:spPr>
          <a:xfrm>
            <a:off x="311700" y="3768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655 7 L $$a</a:t>
            </a:r>
            <a:r>
              <a:rPr lang="cs"/>
              <a:t>referáty</a:t>
            </a:r>
            <a:r>
              <a:rPr lang="cs"/>
              <a:t>$$7</a:t>
            </a:r>
            <a:r>
              <a:rPr lang="cs"/>
              <a:t>fd133236</a:t>
            </a:r>
            <a:r>
              <a:rPr lang="cs"/>
              <a:t>$$2czenas</a:t>
            </a:r>
            <a:br>
              <a:rPr lang="cs"/>
            </a:br>
            <a:r>
              <a:rPr lang="cs"/>
              <a:t>080   L $$a(047)$$2MRF</a:t>
            </a:r>
            <a:br>
              <a:rPr lang="cs"/>
            </a:br>
            <a:r>
              <a:rPr lang="cs"/>
              <a:t>655 4 L $$adeklarace</a:t>
            </a:r>
            <a:br>
              <a:rPr lang="cs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28" name="Google Shape;328;p52"/>
          <p:cNvGraphicFramePr/>
          <p:nvPr/>
        </p:nvGraphicFramePr>
        <p:xfrm>
          <a:off x="311700" y="120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{D92726CF-2F30-4DAB-83CD-50558B4259DF}</a:tableStyleId>
              </a:tblPr>
              <a:tblGrid>
                <a:gridCol w="3939900"/>
                <a:gridCol w="3939900"/>
              </a:tblGrid>
              <a:tr h="155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655 - forma/žánr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655$7 - termín ze zdroje specifikovaného v $2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655$4 - termín bez specifikovaného zdroje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hlavním zdrojem je nám czenas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655 a 080 tvoří dvojici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29" name="Google Shape;32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600" y="1122100"/>
            <a:ext cx="4637875" cy="26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Zpřesňující podpole	</a:t>
            </a:r>
            <a:endParaRPr/>
          </a:p>
        </p:txBody>
      </p:sp>
      <p:sp>
        <p:nvSpPr>
          <p:cNvPr id="335" name="Google Shape;335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65007  	|a ekologický výzkum |7 ph307633 |2 czenas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65007  	|a sídliště (archeologie) |7 ph137685 |z Česko |2 czenas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/>
              <a:t>65007  	|a životní prostředí měst |7 ph135447 |z Česko |y 10.-15. století |2 czenas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/>
              <a:t>651 7  	|a Česko |7 ge128065 |x dějiny |y 1. století |2 czenas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$z upřesňuje místo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$y upřesňuje čas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$x všeobecné zpřesnění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072</a:t>
            </a:r>
            <a:endParaRPr/>
          </a:p>
        </p:txBody>
      </p:sp>
      <p:sp>
        <p:nvSpPr>
          <p:cNvPr id="341" name="Google Shape;341;p54"/>
          <p:cNvSpPr txBox="1"/>
          <p:nvPr>
            <p:ph idx="1" type="body"/>
          </p:nvPr>
        </p:nvSpPr>
        <p:spPr>
          <a:xfrm>
            <a:off x="311700" y="3376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/>
              <a:t>65007 L $$abibliografické záznamy$$7ph114143$$2czenas</a:t>
            </a:r>
            <a:br>
              <a:rPr lang="cs" sz="1500"/>
            </a:br>
            <a:r>
              <a:rPr lang="cs" sz="1500"/>
              <a:t>080   L $$a</a:t>
            </a:r>
            <a:r>
              <a:rPr b="1" lang="cs" sz="1500"/>
              <a:t>025.3</a:t>
            </a:r>
            <a:r>
              <a:rPr lang="cs" sz="1500"/>
              <a:t>2$$2MRF</a:t>
            </a:r>
            <a:br>
              <a:rPr lang="cs" sz="1500"/>
            </a:br>
            <a:r>
              <a:rPr lang="cs" sz="1500"/>
              <a:t>072 7 L $$a</a:t>
            </a:r>
            <a:r>
              <a:rPr b="1" lang="cs" sz="1500"/>
              <a:t>025.3</a:t>
            </a:r>
            <a:r>
              <a:rPr lang="cs" sz="1500"/>
              <a:t>/.4$$xKatalogizace. Selekční jazyky$$2Konspekt$$912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graphicFrame>
        <p:nvGraphicFramePr>
          <p:cNvPr id="342" name="Google Shape;342;p54"/>
          <p:cNvGraphicFramePr/>
          <p:nvPr/>
        </p:nvGraphicFramePr>
        <p:xfrm>
          <a:off x="268900" y="111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{D92726CF-2F30-4DAB-83CD-50558B4259DF}</a:tableStyleId>
              </a:tblPr>
              <a:tblGrid>
                <a:gridCol w="5121550"/>
                <a:gridCol w="2801050"/>
              </a:tblGrid>
              <a:tr h="164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072$7 - skupina konspektu z czenas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zastřešující, nadřazený, termín předmětového kategorizace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v czenas přiřazeno k daným termínům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072 a 080 obsahují obdobná čísla, skoro až stejná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43" name="Google Shape;343;p54"/>
          <p:cNvPicPr preferRelativeResize="0"/>
          <p:nvPr/>
        </p:nvPicPr>
        <p:blipFill rotWithShape="1">
          <a:blip r:embed="rId3">
            <a:alphaModFix/>
          </a:blip>
          <a:srcRect b="0" l="1468" r="0" t="0"/>
          <a:stretch/>
        </p:blipFill>
        <p:spPr>
          <a:xfrm>
            <a:off x="4471000" y="1856525"/>
            <a:ext cx="46173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Záludná čísla a dvojčísla	</a:t>
            </a:r>
            <a:endParaRPr/>
          </a:p>
        </p:txBody>
      </p:sp>
      <p:sp>
        <p:nvSpPr>
          <p:cNvPr id="349" name="Google Shape;349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773$g Ročník 12, číslo 1-2 (2022)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3000"/>
              <a:t>773$g Ročník 12, číslo 1/2 (2022)</a:t>
            </a:r>
            <a:endParaRPr sz="3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URL - 856</a:t>
            </a:r>
            <a:endParaRPr/>
          </a:p>
        </p:txBody>
      </p:sp>
      <p:sp>
        <p:nvSpPr>
          <p:cNvPr id="355" name="Google Shape;355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[856]  ELEKTRONICKÉ UMÍSTĚNÍ A PŘÍSTUP 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/>
              <a:t>         První indikátor - Způsob přístupu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/>
              <a:t>            4    HTTP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/>
              <a:t>         Druhý indikátor - Vzájemný vztah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/>
              <a:t>            ^    Není uveden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/>
              <a:t>            0    Původní elektronický zdroj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/>
              <a:t>            1    Elektronická verze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/>
              <a:t>            2    Související zdroj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3000"/>
              <a:t>            8    Návěští se negeneruje</a:t>
            </a:r>
            <a:endParaRPr sz="3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URL - 856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35"/>
              <a:t>85641 L $$u</a:t>
            </a:r>
            <a:endParaRPr sz="20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35"/>
              <a:t>              $$q</a:t>
            </a:r>
            <a:endParaRPr sz="20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35"/>
              <a:t>              $$y</a:t>
            </a:r>
            <a:endParaRPr sz="20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35"/>
              <a:t>              $$4N</a:t>
            </a:r>
            <a:endParaRPr sz="20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4046"/>
              <a:buFont typeface="Arial"/>
              <a:buNone/>
            </a:pPr>
            <a:r>
              <a:rPr lang="cs" sz="2035"/>
              <a:t>              $$9HTM</a:t>
            </a:r>
            <a:endParaRPr sz="203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$$yPlný text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$$yPlný text - pro registrované uživatele NK ČR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$$yPlný text DNNT</a:t>
            </a:r>
            <a:br>
              <a:rPr lang="cs" sz="1200">
                <a:solidFill>
                  <a:schemeClr val="dk1"/>
                </a:solidFill>
              </a:rPr>
            </a:br>
            <a:r>
              <a:rPr lang="cs" sz="1200">
                <a:solidFill>
                  <a:schemeClr val="dk1"/>
                </a:solidFill>
              </a:rPr>
              <a:t>$$yDigitalizovaný dokument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62" name="Google Shape;362;p57"/>
          <p:cNvGraphicFramePr/>
          <p:nvPr/>
        </p:nvGraphicFramePr>
        <p:xfrm>
          <a:off x="2537425" y="1093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{D92726CF-2F30-4DAB-83CD-50558B4259DF}</a:tableStyleId>
              </a:tblPr>
              <a:tblGrid>
                <a:gridCol w="6294875"/>
              </a:tblGrid>
              <a:tr h="295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         </a:t>
                      </a:r>
                      <a:r>
                        <a:rPr lang="cs">
                          <a:solidFill>
                            <a:schemeClr val="dk2"/>
                          </a:solidFill>
                        </a:rPr>
                        <a:t>   $3    Bližší určení dokumentu (NO)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solidFill>
                            <a:schemeClr val="dk2"/>
                          </a:solidFill>
                        </a:rPr>
                        <a:t>            </a:t>
                      </a:r>
                      <a:r>
                        <a:rPr b="1" lang="cs">
                          <a:solidFill>
                            <a:schemeClr val="dk2"/>
                          </a:solidFill>
                        </a:rPr>
                        <a:t>$u    Adresa elektronického zdroje - URL (O)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solidFill>
                            <a:schemeClr val="dk2"/>
                          </a:solidFill>
                        </a:rPr>
                        <a:t>            </a:t>
                      </a:r>
                      <a:r>
                        <a:rPr b="1" lang="cs">
                          <a:solidFill>
                            <a:schemeClr val="dk2"/>
                          </a:solidFill>
                        </a:rPr>
                        <a:t>$q    Typ obsahu - nezobrazuje se (NO)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solidFill>
                            <a:schemeClr val="dk2"/>
                          </a:solidFill>
                        </a:rPr>
                        <a:t>            </a:t>
                      </a:r>
                      <a:r>
                        <a:rPr b="1" lang="cs">
                          <a:solidFill>
                            <a:schemeClr val="dk2"/>
                          </a:solidFill>
                        </a:rPr>
                        <a:t>$y    Text odkazu - zobrazuje se místo URL (NO)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solidFill>
                            <a:schemeClr val="dk2"/>
                          </a:solidFill>
                        </a:rPr>
                        <a:t>            $z    Poznámka pro uživatele - zobrazí se v závorce za URL (NO)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>
                          <a:solidFill>
                            <a:schemeClr val="dk2"/>
                          </a:solidFill>
                        </a:rPr>
                        <a:t>           </a:t>
                      </a:r>
                      <a:r>
                        <a:rPr b="1" lang="cs">
                          <a:solidFill>
                            <a:schemeClr val="dk2"/>
                          </a:solidFill>
                        </a:rPr>
                        <a:t> $4    Příznak pro obrazovku "copyright": "N" - jdi přímo na zdroj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Příloha	</a:t>
            </a:r>
            <a:endParaRPr/>
          </a:p>
        </p:txBody>
      </p:sp>
      <p:sp>
        <p:nvSpPr>
          <p:cNvPr id="368" name="Google Shape;368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 vše, co se jmenuje „příloha“ je přílohou.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Má-li příloha vlastní ISSN, je samostatným dokumentem.</a:t>
            </a:r>
            <a:br>
              <a:rPr lang="cs"/>
            </a:br>
            <a:r>
              <a:rPr lang="cs"/>
              <a:t>Je-li příloha pevnou součástí dokumentu, nemá tedy nárok na vlastní ISSN, zpracováváme ve druhém výskytu pole 773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7730 $t Zprávy památkové péče</a:t>
            </a:r>
            <a:br>
              <a:rPr lang="cs"/>
            </a:br>
            <a:r>
              <a:rPr lang="cs"/>
              <a:t>         $x 1210-5538</a:t>
            </a:r>
            <a:br>
              <a:rPr lang="cs"/>
            </a:br>
            <a:r>
              <a:rPr lang="cs"/>
              <a:t>         $g Ročník 69, číslo 6 (2009)</a:t>
            </a:r>
            <a:br>
              <a:rPr lang="cs"/>
            </a:br>
            <a:r>
              <a:rPr lang="cs"/>
              <a:t>         $q 69:6</a:t>
            </a:r>
            <a:br>
              <a:rPr lang="cs"/>
            </a:br>
            <a:r>
              <a:rPr lang="cs"/>
              <a:t>         $9 2009</a:t>
            </a:r>
            <a:br>
              <a:rPr lang="cs"/>
            </a:br>
            <a:r>
              <a:rPr lang="cs"/>
              <a:t>7730 $t Metodika minimálního katalogizačního záznamu [příloha]</a:t>
            </a:r>
            <a:br>
              <a:rPr lang="cs"/>
            </a:br>
            <a:r>
              <a:rPr lang="cs"/>
              <a:t>         $g Strana …</a:t>
            </a:r>
            <a:br>
              <a:rPr lang="cs"/>
            </a:br>
            <a:r>
              <a:rPr lang="cs"/>
              <a:t>         $9 2009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Ne vše, co se jmenuje „příloha“ je přílohou.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222		0	|a Památkové listy </a:t>
            </a:r>
            <a:br>
              <a:rPr lang="cs"/>
            </a:br>
            <a:r>
              <a:rPr lang="cs"/>
              <a:t>022	0		|a 2533-3453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7730 $t Památkové listy</a:t>
            </a:r>
            <a:br>
              <a:rPr lang="cs"/>
            </a:br>
            <a:r>
              <a:rPr lang="cs"/>
              <a:t>         $x 2533-3453</a:t>
            </a:r>
            <a:br>
              <a:rPr lang="cs"/>
            </a:br>
            <a:r>
              <a:rPr lang="cs"/>
              <a:t>         $g Č. 1 (1995)</a:t>
            </a:r>
            <a:br>
              <a:rPr lang="cs"/>
            </a:br>
            <a:r>
              <a:rPr lang="cs"/>
              <a:t>         $q 1</a:t>
            </a:r>
            <a:br>
              <a:rPr lang="cs"/>
            </a:br>
            <a:r>
              <a:rPr lang="cs"/>
              <a:t>         $9 1995</a:t>
            </a:r>
            <a:endParaRPr/>
          </a:p>
        </p:txBody>
      </p:sp>
      <p:pic>
        <p:nvPicPr>
          <p:cNvPr id="375" name="Google Shape;37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825" y="186427"/>
            <a:ext cx="9144001" cy="149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910</a:t>
            </a:r>
            <a:endParaRPr/>
          </a:p>
        </p:txBody>
      </p:sp>
      <p:sp>
        <p:nvSpPr>
          <p:cNvPr id="381" name="Google Shape;381;p60"/>
          <p:cNvSpPr txBox="1"/>
          <p:nvPr>
            <p:ph idx="1" type="body"/>
          </p:nvPr>
        </p:nvSpPr>
        <p:spPr>
          <a:xfrm>
            <a:off x="311700" y="1152475"/>
            <a:ext cx="501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$a sigla - ABE320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$t typ dokumentu - rs/rd/rm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$x identifikační číslo = 001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VISK 9/1 - $k - anlplus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Typ dokumentu, 910$t</a:t>
            </a:r>
            <a:br>
              <a:rPr lang="cs"/>
            </a:br>
            <a:r>
              <a:rPr lang="cs"/>
              <a:t>rd - [xxx]deník</a:t>
            </a:r>
            <a:br>
              <a:rPr lang="cs"/>
            </a:br>
            <a:r>
              <a:rPr lang="cs"/>
              <a:t>rs - perodika</a:t>
            </a:r>
            <a:br>
              <a:rPr lang="cs"/>
            </a:br>
            <a:r>
              <a:rPr lang="cs"/>
              <a:t>rm - vše ostatní (nepravá periodika, monografie)</a:t>
            </a:r>
            <a:endParaRPr/>
          </a:p>
        </p:txBody>
      </p:sp>
      <p:pic>
        <p:nvPicPr>
          <p:cNvPr id="382" name="Google Shape;38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3425" y="261650"/>
            <a:ext cx="5950576" cy="235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075" y="2697325"/>
            <a:ext cx="5489681" cy="24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LDR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930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LDR   L -----naa-a22------i-4500</a:t>
            </a:r>
            <a:br>
              <a:rPr lang="cs"/>
            </a:br>
            <a:r>
              <a:rPr lang="cs"/>
              <a:t>LDR   L -----naa-a22-----7i-4500</a:t>
            </a:r>
            <a:br>
              <a:rPr lang="cs"/>
            </a:br>
            <a:r>
              <a:rPr lang="cs"/>
              <a:t>LDR   L -----naa-a22-----4i-4500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6" name="Google Shape;86;p17"/>
          <p:cNvGraphicFramePr/>
          <p:nvPr/>
        </p:nvGraphicFramePr>
        <p:xfrm>
          <a:off x="241700" y="196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{D92726CF-2F30-4DAB-83CD-50558B4259DF}</a:tableStyleId>
              </a:tblPr>
              <a:tblGrid>
                <a:gridCol w="4165650"/>
                <a:gridCol w="4165650"/>
              </a:tblGrid>
              <a:tr h="1793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</a:rPr>
                        <a:t>(05) n - nový záznam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</a:rPr>
                        <a:t>(06) a - textový dokument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</a:rPr>
                        <a:t>(07) a - analytická část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</a:rPr>
                        <a:t>(09) a - znaková sada, UCS/Unicode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</a:rPr>
                        <a:t>(10) 2 - délka indikátorů (tedy dva)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</a:rPr>
                        <a:t>(11) 2 - délka označení podpole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</a:rPr>
                        <a:t>(17) úroveň úplnosti - </a:t>
                      </a:r>
                      <a:br>
                        <a:rPr lang="cs" sz="1800">
                          <a:solidFill>
                            <a:schemeClr val="dk2"/>
                          </a:solidFill>
                        </a:rPr>
                      </a:br>
                      <a:r>
                        <a:rPr lang="cs" sz="1800">
                          <a:solidFill>
                            <a:schemeClr val="dk2"/>
                          </a:solidFill>
                        </a:rPr>
                        <a:t>        [nic] = úplná</a:t>
                      </a:r>
                      <a:br>
                        <a:rPr lang="cs" sz="1800">
                          <a:solidFill>
                            <a:schemeClr val="dk2"/>
                          </a:solidFill>
                        </a:rPr>
                      </a:br>
                      <a:r>
                        <a:rPr lang="cs" sz="1800">
                          <a:solidFill>
                            <a:schemeClr val="dk2"/>
                          </a:solidFill>
                        </a:rPr>
                        <a:t>        7 = minimální úroveň</a:t>
                      </a:r>
                      <a:br>
                        <a:rPr lang="cs" sz="1800">
                          <a:solidFill>
                            <a:schemeClr val="dk2"/>
                          </a:solidFill>
                        </a:rPr>
                      </a:br>
                      <a:r>
                        <a:rPr lang="cs" sz="1800">
                          <a:solidFill>
                            <a:schemeClr val="dk2"/>
                          </a:solidFill>
                        </a:rPr>
                        <a:t>        4 = základní úroveň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800">
                          <a:solidFill>
                            <a:schemeClr val="dk2"/>
                          </a:solidFill>
                        </a:rPr>
                        <a:t>(18) i - forma katalogizačního popisu - </a:t>
                      </a:r>
                      <a:br>
                        <a:rPr lang="cs" sz="1800">
                          <a:solidFill>
                            <a:schemeClr val="dk2"/>
                          </a:solidFill>
                        </a:rPr>
                      </a:br>
                      <a:r>
                        <a:rPr lang="cs" sz="1800">
                          <a:solidFill>
                            <a:schemeClr val="dk2"/>
                          </a:solidFill>
                        </a:rPr>
                        <a:t>       i = ISBN (jiné už nepoužíváme)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700">
                          <a:solidFill>
                            <a:schemeClr val="dk2"/>
                          </a:solidFill>
                        </a:rPr>
                        <a:t>hodnoty 4500 jsou předvolené systémem</a:t>
                      </a:r>
                      <a:r>
                        <a:rPr lang="cs" sz="1800">
                          <a:solidFill>
                            <a:schemeClr val="dk2"/>
                          </a:solidFill>
                        </a:rPr>
                        <a:t> 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9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Minimální záznam - 001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200"/>
              <a:t>identifikační číslo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- 003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22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/>
              <a:t>identifikátor kontrolního čísla</a:t>
            </a:r>
            <a:endParaRPr sz="19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czprnpu</a:t>
            </a:r>
            <a:endParaRPr sz="47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- 005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/>
              <a:t>datum posledního zpracování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/>
              <a:t>20060519143058.0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000"/>
              <a:t>tedy, kdy záznam někdo naposledy upravoval</a:t>
            </a:r>
            <a:br>
              <a:rPr lang="cs" sz="2000"/>
            </a:br>
            <a:r>
              <a:rPr lang="cs" sz="2000"/>
              <a:t>tu v 19.V.2006 v půl třetí odpoledne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Minimální záznam - 008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údaje pevné délky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(00-05) - datum uložení záznamu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(06) - kód publikačního statutu / data vydání     (používáme s/e)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(07-14) - RRRRMMDD vydání (dle hodnoty v 06)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(15-17) - místo vydání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(35-37) - jazyk dokumentu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(38) - modifikace záznamu [nic] = nemodifikován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(39) - zdroj katalogizace c = program kooperativní katalogizace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