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6"/>
  </p:notesMasterIdLst>
  <p:handoutMasterIdLst>
    <p:handoutMasterId r:id="rId57"/>
  </p:handoutMasterIdLst>
  <p:sldIdLst>
    <p:sldId id="257" r:id="rId2"/>
    <p:sldId id="557" r:id="rId3"/>
    <p:sldId id="258" r:id="rId4"/>
    <p:sldId id="324" r:id="rId5"/>
    <p:sldId id="260" r:id="rId6"/>
    <p:sldId id="558" r:id="rId7"/>
    <p:sldId id="561" r:id="rId8"/>
    <p:sldId id="562" r:id="rId9"/>
    <p:sldId id="259" r:id="rId10"/>
    <p:sldId id="560" r:id="rId11"/>
    <p:sldId id="575" r:id="rId12"/>
    <p:sldId id="282" r:id="rId13"/>
    <p:sldId id="283" r:id="rId14"/>
    <p:sldId id="322" r:id="rId15"/>
    <p:sldId id="285" r:id="rId16"/>
    <p:sldId id="564" r:id="rId17"/>
    <p:sldId id="286" r:id="rId18"/>
    <p:sldId id="287" r:id="rId19"/>
    <p:sldId id="565" r:id="rId20"/>
    <p:sldId id="307" r:id="rId21"/>
    <p:sldId id="308" r:id="rId22"/>
    <p:sldId id="288" r:id="rId23"/>
    <p:sldId id="290" r:id="rId24"/>
    <p:sldId id="291" r:id="rId25"/>
    <p:sldId id="581" r:id="rId26"/>
    <p:sldId id="310" r:id="rId27"/>
    <p:sldId id="296" r:id="rId28"/>
    <p:sldId id="297" r:id="rId29"/>
    <p:sldId id="316" r:id="rId30"/>
    <p:sldId id="315" r:id="rId31"/>
    <p:sldId id="302" r:id="rId32"/>
    <p:sldId id="303" r:id="rId33"/>
    <p:sldId id="304" r:id="rId34"/>
    <p:sldId id="305" r:id="rId35"/>
    <p:sldId id="313" r:id="rId36"/>
    <p:sldId id="314" r:id="rId37"/>
    <p:sldId id="262" r:id="rId38"/>
    <p:sldId id="574" r:id="rId39"/>
    <p:sldId id="567" r:id="rId40"/>
    <p:sldId id="270" r:id="rId41"/>
    <p:sldId id="265" r:id="rId42"/>
    <p:sldId id="266" r:id="rId43"/>
    <p:sldId id="268" r:id="rId44"/>
    <p:sldId id="272" r:id="rId45"/>
    <p:sldId id="568" r:id="rId46"/>
    <p:sldId id="569" r:id="rId47"/>
    <p:sldId id="570" r:id="rId48"/>
    <p:sldId id="571" r:id="rId49"/>
    <p:sldId id="572" r:id="rId50"/>
    <p:sldId id="577" r:id="rId51"/>
    <p:sldId id="579" r:id="rId52"/>
    <p:sldId id="580" r:id="rId53"/>
    <p:sldId id="278" r:id="rId54"/>
    <p:sldId id="320" r:id="rId55"/>
  </p:sldIdLst>
  <p:sldSz cx="12192000" cy="6858000"/>
  <p:notesSz cx="6669088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7B2CA"/>
    <a:srgbClr val="EFCF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74" d="100"/>
          <a:sy n="74" d="100"/>
        </p:scale>
        <p:origin x="684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presProps" Target="presProps.xml"/><Relationship Id="rId5" Type="http://schemas.openxmlformats.org/officeDocument/2006/relationships/slide" Target="slides/slide4.xml"/><Relationship Id="rId61" Type="http://schemas.openxmlformats.org/officeDocument/2006/relationships/tableStyles" Target="tableStyle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3F5D3B8-1BE4-433A-A925-D78BF4F17A16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948C58-08A2-4EB0-AE15-8D471C7A341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477747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F521812-BA23-4CE2-9850-4BBD0C791C0C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57188" y="1241425"/>
            <a:ext cx="5954712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66909" y="4777958"/>
            <a:ext cx="533527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777607" y="9430091"/>
            <a:ext cx="2889938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117CCB-4F55-4B9B-A02D-ACA7DD3DA1D2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314322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5124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E7F5779F-44A3-4146-AA72-1416BF26317A}" type="slidenum">
              <a:rPr lang="cs-CZ" altLang="cs-CZ" smtClean="0">
                <a:latin typeface="Times New Roman" panose="02020603050405020304" pitchFamily="18" charset="0"/>
              </a:rPr>
              <a:pPr/>
              <a:t>1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32464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8D9997FB-785F-4E5F-95C1-6ABC010CB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5600050B-7207-4C89-A511-F56D61CF5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2EDD1295-88A7-45CA-B0BE-46568C99E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CC6DDB-4048-4E01-BEF0-9FB505BDF13D}" type="slidenum">
              <a:rPr lang="cs-CZ" altLang="cs-CZ" smtClean="0">
                <a:latin typeface="Times New Roman" panose="02020603050405020304" pitchFamily="18" charset="0"/>
              </a:rPr>
              <a:pPr/>
              <a:t>2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8195" name="Zástupný symbol pro poznámky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8196" name="Zástupný symbol pro číslo snímku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 defTabSz="679450"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defTabSz="67945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fld id="{AA2F886A-B548-4F37-ADAB-A2C943ACFD25}" type="slidenum">
              <a:rPr lang="cs-CZ" altLang="cs-CZ" sz="900" smtClean="0">
                <a:latin typeface="Times New Roman" panose="02020603050405020304" pitchFamily="18" charset="0"/>
              </a:rPr>
              <a:pPr/>
              <a:t>9</a:t>
            </a:fld>
            <a:endParaRPr lang="cs-CZ" altLang="cs-CZ" sz="9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0894793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8796F01-7154-41E0-B48B-A6921757531A}" type="slidenum">
              <a:rPr lang="cs-CZ" smtClean="0"/>
              <a:pPr/>
              <a:t>14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692837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Zástupný symbol pro obrázek snímku 1">
            <a:extLst>
              <a:ext uri="{FF2B5EF4-FFF2-40B4-BE49-F238E27FC236}">
                <a16:creationId xmlns:a16="http://schemas.microsoft.com/office/drawing/2014/main" id="{8D9997FB-785F-4E5F-95C1-6ABC010CB14D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171" name="Zástupný symbol pro poznámky 2">
            <a:extLst>
              <a:ext uri="{FF2B5EF4-FFF2-40B4-BE49-F238E27FC236}">
                <a16:creationId xmlns:a16="http://schemas.microsoft.com/office/drawing/2014/main" id="{5600050B-7207-4C89-A511-F56D61CF54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endParaRPr lang="cs-CZ" altLang="cs-CZ"/>
          </a:p>
        </p:txBody>
      </p:sp>
      <p:sp>
        <p:nvSpPr>
          <p:cNvPr id="7172" name="Zástupný symbol pro číslo snímku 3">
            <a:extLst>
              <a:ext uri="{FF2B5EF4-FFF2-40B4-BE49-F238E27FC236}">
                <a16:creationId xmlns:a16="http://schemas.microsoft.com/office/drawing/2014/main" id="{2EDD1295-88A7-45CA-B0BE-46568C99E1B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fld id="{81CC6DDB-4048-4E01-BEF0-9FB505BDF13D}" type="slidenum">
              <a:rPr lang="cs-CZ" altLang="cs-CZ" smtClean="0">
                <a:latin typeface="Times New Roman" panose="02020603050405020304" pitchFamily="18" charset="0"/>
              </a:rPr>
              <a:pPr/>
              <a:t>45</a:t>
            </a:fld>
            <a:endParaRPr lang="cs-CZ" altLang="cs-CZ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528808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/>
              <a:t>Kliknutím můžete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499573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087941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8801938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230200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3394349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957330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732330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5729651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301056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363263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429444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176FE1-5BD8-4AE7-A698-C0B82C9BEE7F}" type="datetimeFigureOut">
              <a:rPr lang="cs-CZ" smtClean="0"/>
              <a:t>26.03.2024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507284-ECB3-42EC-B835-D77FB3A000F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9412075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s://ipk.nkp.cz/legislativa/01_LegPod/knihovni-zakon-257-2001-sb.-a-navazne-provadeci-prepisy/Zakon257.htm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kp.cz/o-knihovne/odborne-cinnosti/zpracovani-fondu/katalogizacni-politika/minimalni-doporucene-zaznamy-rda-marc-21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aslin.cz/caslin/o-nas/prezentace-o-soubornem-katalogu-cr/rok-2019/skoleni-rda-3.-4.10" TargetMode="External"/><Relationship Id="rId2" Type="http://schemas.openxmlformats.org/officeDocument/2006/relationships/hyperlink" Target="file:///C:\Users\SVOBODOVAE\AppData\Local\Temp\MetodikaRDA_%20MARC21_verze190301_JS-opr.pdf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o-knihovne/odborne-cinnosti/zpracovani-fondu/katalogizacni-politika/standard1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caslin.cz/caslin/o-nas/prezentace-o-soubornem-katalogu-cr/rok-2018/11.-vyrocni-seminar-sk-cr-26.11" TargetMode="External"/><Relationship Id="rId5" Type="http://schemas.openxmlformats.org/officeDocument/2006/relationships/hyperlink" Target="https://www.nkp.cz/o-knihovne/odborne-cinnosti/zpracovani-fondu/katalogizacni-politika/katalogizacni-politika/clen-sk" TargetMode="External"/><Relationship Id="rId4" Type="http://schemas.openxmlformats.org/officeDocument/2006/relationships/hyperlink" Target="https://katdotaz.nkp.cz/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kp.cz/sluzby/sluzby-pro/cip-katalogizace-v-knize/co-je-cip" TargetMode="External"/><Relationship Id="rId7" Type="http://schemas.openxmlformats.org/officeDocument/2006/relationships/hyperlink" Target="mailto:cip@nkp.cz" TargetMode="External"/><Relationship Id="rId2" Type="http://schemas.openxmlformats.org/officeDocument/2006/relationships/hyperlink" Target="https://www.nkp.cz/sluzby/sluzby-pro/cip-katalogizace-v-kniz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nkp.cz/sluzby/sluzby-pro/cip-katalogizace-v-knize/priklady-katalogizacnich-zaznamu" TargetMode="External"/><Relationship Id="rId5" Type="http://schemas.openxmlformats.org/officeDocument/2006/relationships/hyperlink" Target="https://www.nkp.cz/sluzby/sluzby-pro/cip-katalogizace-v-knize/o.k.-ohlasene-knihy" TargetMode="External"/><Relationship Id="rId4" Type="http://schemas.openxmlformats.org/officeDocument/2006/relationships/hyperlink" Target="https://www.nkp.cz/sluzby/sluzby-pro/cip-katalogizace-v-knize/podklady-pro-zpracovani-cip-zaznamu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://aleph.nkp.cz/web/Z39_NK_cze.htm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mlp.cz/cz/o-knihovne/sluzby-knihovnam/projekt-central/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cze/adr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aleph.nkp.cz/cze/anl" TargetMode="External"/><Relationship Id="rId4" Type="http://schemas.openxmlformats.org/officeDocument/2006/relationships/hyperlink" Target="http://skc.nkp.cz/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://aleph.nkp.cz/F/?func=direct&amp;doc_number=005210068&amp;local_base=SKC" TargetMode="External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hyperlink" Target="http://aleph.nkp.cz/F/?func=find-c&amp;local_base=SKC&amp;ccl_term=WRD=posledn*%20kapka" TargetMode="External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hyperlink" Target="https://www.obalkyknih.cz/" TargetMode="Externa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aslin.cz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aleph.nkp.cz/F/?func=direct&amp;doc_number=008897565&amp;local_base=SKC" TargetMode="External"/><Relationship Id="rId2" Type="http://schemas.openxmlformats.org/officeDocument/2006/relationships/hyperlink" Target="https://katdotaz.nkp.cz/browse/?page=4" TargetMode="Externa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hyperlink" Target="http://aleph.nkp.cz/cze/skc" TargetMode="External"/><Relationship Id="rId1" Type="http://schemas.openxmlformats.org/officeDocument/2006/relationships/slideLayout" Target="../slideLayouts/slideLayout4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4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4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caslin.cz/caslin/odkazy/ceske-souborne-katalogy#section-2" TargetMode="Externa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G"/><Relationship Id="rId2" Type="http://schemas.openxmlformats.org/officeDocument/2006/relationships/hyperlink" Target="http://aleph.nkp.cz/web/skc/cba001/cba001.htm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web/skc/abe320/abe320o.htm" TargetMode="External"/><Relationship Id="rId2" Type="http://schemas.openxmlformats.org/officeDocument/2006/relationships/hyperlink" Target="http://aleph.nkp.cz/web/skc/SIGLA/SIGLAd.htm#abe320_190525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aleph.nkp.cz/web/skc/abe320/abe320_import_dup.htm" TargetMode="External"/><Relationship Id="rId5" Type="http://schemas.openxmlformats.org/officeDocument/2006/relationships/hyperlink" Target="http://aleph.nkp.cz/web/skc/abe320/abe320_import_err.htm" TargetMode="External"/><Relationship Id="rId4" Type="http://schemas.openxmlformats.org/officeDocument/2006/relationships/hyperlink" Target="http://aleph.nkp.cz/web/skc/abe320/abe320_190525_z_err.htm" TargetMode="Externa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hyperlink" Target="http://aleph.nkp.cz/cze/skc" TargetMode="Externa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://aleph.nkp.cz/cze/adr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.png"/><Relationship Id="rId5" Type="http://schemas.openxmlformats.org/officeDocument/2006/relationships/hyperlink" Target="https://aleph.nkp.cz/cze/anl" TargetMode="External"/><Relationship Id="rId4" Type="http://schemas.openxmlformats.org/officeDocument/2006/relationships/hyperlink" Target="http://skc.nkp.cz/" TargetMode="Externa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hyperlink" Target="https://aleph.nkp.cz/F/?func=direct&amp;doc_number=009643647&amp;local_base=SKC" TargetMode="Externa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1.png"/><Relationship Id="rId4" Type="http://schemas.openxmlformats.org/officeDocument/2006/relationships/image" Target="../media/image40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hyperlink" Target="https://www.caslin.cz/caslin/spoluprace/jak-prispivat-do-sk-cr/spoluprace-se-sk-cr/on-line-aktualizace-dat-v-bazi-adr" TargetMode="Externa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http://aleph.nkp.cz/web/skc/mapa_knihoven.htm" TargetMode="External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7" Type="http://schemas.openxmlformats.org/officeDocument/2006/relationships/image" Target="../media/image49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8.png"/><Relationship Id="rId5" Type="http://schemas.openxmlformats.org/officeDocument/2006/relationships/image" Target="../media/image47.png"/><Relationship Id="rId4" Type="http://schemas.openxmlformats.org/officeDocument/2006/relationships/image" Target="../media/image46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G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GIF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GIF"/><Relationship Id="rId5" Type="http://schemas.openxmlformats.org/officeDocument/2006/relationships/hyperlink" Target="https://aleph.nkp.cz/F/?func=direct&amp;doc_number=009643647&amp;local_base=SKC" TargetMode="External"/><Relationship Id="rId4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lp.cz/cz/o-knihovne/sluzby-knihovnam/projekt-central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29938" y="254524"/>
            <a:ext cx="11472421" cy="3195685"/>
          </a:xfrm>
        </p:spPr>
        <p:txBody>
          <a:bodyPr/>
          <a:lstStyle/>
          <a:p>
            <a:r>
              <a:rPr lang="cs-CZ" sz="3200" b="1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Souborný katalog České republiky</a:t>
            </a:r>
            <a:r>
              <a:rPr lang="cs-CZ" sz="32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,</a:t>
            </a:r>
            <a:br>
              <a:rPr lang="cs-CZ" sz="32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</a:br>
            <a:r>
              <a:rPr lang="cs-CZ" sz="32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 jeho využití při katalogizaci a možnosti připojení knihoven</a:t>
            </a:r>
            <a:br>
              <a:rPr lang="cs-CZ" altLang="cs-CZ" sz="36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cs-CZ" altLang="cs-CZ" sz="3600" dirty="0">
                <a:latin typeface="Arial Narrow" panose="020B0606020202030204" pitchFamily="34" charset="0"/>
                <a:cs typeface="Arial" panose="020B0604020202020204" pitchFamily="34" charset="0"/>
              </a:rPr>
              <a:t> </a:t>
            </a:r>
            <a:br>
              <a:rPr lang="cs-CZ" altLang="cs-CZ" sz="4000" dirty="0">
                <a:latin typeface="Arial Black" panose="020B0A04020102020204" pitchFamily="34" charset="0"/>
              </a:rPr>
            </a:br>
            <a:endParaRPr lang="cs-CZ" altLang="cs-CZ" sz="4800" dirty="0">
              <a:latin typeface="Arial Black" panose="020B0A04020102020204" pitchFamily="34" charset="0"/>
            </a:endParaRP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519707" y="3855561"/>
            <a:ext cx="9285667" cy="2442207"/>
          </a:xfrm>
        </p:spPr>
        <p:txBody>
          <a:bodyPr rtlCol="0">
            <a:normAutofit fontScale="85000" lnSpcReduction="20000"/>
          </a:bodyPr>
          <a:lstStyle/>
          <a:p>
            <a:pPr>
              <a:defRPr/>
            </a:pPr>
            <a:r>
              <a:rPr lang="cs-CZ" sz="46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Setkání pracovníků místních veřejných knihoven regionu Praha</a:t>
            </a:r>
          </a:p>
          <a:p>
            <a:pPr>
              <a:defRPr/>
            </a:pPr>
            <a:r>
              <a:rPr lang="cs-CZ" sz="28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Městská knihovna v Praze - pobočka Petřiny</a:t>
            </a:r>
          </a:p>
          <a:p>
            <a:pPr>
              <a:defRPr/>
            </a:pPr>
            <a:r>
              <a:rPr lang="cs-CZ" sz="2800" b="0" i="0" dirty="0">
                <a:solidFill>
                  <a:srgbClr val="5E5E5E"/>
                </a:solidFill>
                <a:effectLst/>
                <a:latin typeface="Roboto" panose="02000000000000000000" pitchFamily="2" charset="0"/>
              </a:rPr>
              <a:t>26.3.2024</a:t>
            </a:r>
          </a:p>
          <a:p>
            <a:pPr>
              <a:defRPr/>
            </a:pPr>
            <a:r>
              <a:rPr lang="cs-CZ" altLang="cs-CZ" dirty="0"/>
              <a:t>PhDr. Eva Svobodová </a:t>
            </a:r>
            <a:br>
              <a:rPr lang="cs-CZ" altLang="cs-CZ" dirty="0"/>
            </a:br>
            <a:r>
              <a:rPr lang="cs-CZ" altLang="cs-CZ" dirty="0"/>
              <a:t>Národní knihovna ČR – Oddělení souborných katalogů</a:t>
            </a:r>
          </a:p>
          <a:p>
            <a:pPr>
              <a:defRPr/>
            </a:pPr>
            <a:endParaRPr lang="cs-CZ" altLang="cs-CZ" dirty="0"/>
          </a:p>
        </p:txBody>
      </p:sp>
      <p:pic>
        <p:nvPicPr>
          <p:cNvPr id="4100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0430" y="1085084"/>
            <a:ext cx="1435100" cy="844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98825021"/>
      </p:ext>
    </p:extLst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51010-D055-4561-8CEA-4329E840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Proč přispívat  do SK ČR 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9FD55-588E-4421-BCD1-AD9964E48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cs-CZ" dirty="0"/>
              <a:t>některé knihovny mají povinnost přispívat  do Souborného katalogu , který buduje NK ČR  ze zákona  (</a:t>
            </a:r>
            <a:r>
              <a:rPr lang="cs-CZ" dirty="0">
                <a:hlinkClick r:id="rId2"/>
              </a:rPr>
              <a:t>Knihovní zákon </a:t>
            </a:r>
            <a:r>
              <a:rPr lang="cs-CZ" b="1" dirty="0"/>
              <a:t>257/2001 Sb.)</a:t>
            </a:r>
          </a:p>
          <a:p>
            <a:r>
              <a:rPr lang="cs-CZ" dirty="0"/>
              <a:t>pravidelné přispívání do Souborného katalogu je podmínkou pro přiznání  dotací z  programu VISK.   Tato podmínka platí pro:  </a:t>
            </a:r>
          </a:p>
          <a:p>
            <a:pPr lvl="1"/>
            <a:r>
              <a:rPr lang="cs-CZ" dirty="0"/>
              <a:t>krajské knihovny</a:t>
            </a:r>
          </a:p>
          <a:p>
            <a:pPr lvl="1"/>
            <a:r>
              <a:rPr lang="cs-CZ" dirty="0"/>
              <a:t> ústřední odborné knihovny</a:t>
            </a:r>
          </a:p>
          <a:p>
            <a:pPr lvl="1"/>
            <a:r>
              <a:rPr lang="cs-CZ" dirty="0"/>
              <a:t> specializované knihovny s unikátním fondem</a:t>
            </a:r>
          </a:p>
          <a:p>
            <a:pPr lvl="1"/>
            <a:r>
              <a:rPr lang="cs-CZ" dirty="0"/>
              <a:t> vysokoškolské knihovny</a:t>
            </a:r>
          </a:p>
          <a:p>
            <a:pPr lvl="1"/>
            <a:r>
              <a:rPr lang="cs-CZ" dirty="0"/>
              <a:t> knihovny pověřené výkonem regionálních funkcí</a:t>
            </a:r>
          </a:p>
          <a:p>
            <a:pPr lvl="1"/>
            <a:r>
              <a:rPr lang="cs-CZ" dirty="0"/>
              <a:t> městské knihovny působící ve větších městech nad 10 000 obyvatel (např. bývalé okresní knihovny, které nevykonávají regionální funkce) –</a:t>
            </a:r>
            <a:r>
              <a:rPr lang="cs-CZ" dirty="0">
                <a:solidFill>
                  <a:srgbClr val="0070C0"/>
                </a:solidFill>
              </a:rPr>
              <a:t>např.  Místní veřejná knihovna Praha 9 – Horní Počernice – sigla ABG016</a:t>
            </a:r>
            <a:endParaRPr lang="cs-CZ" dirty="0"/>
          </a:p>
          <a:p>
            <a:r>
              <a:rPr lang="cs-CZ" dirty="0"/>
              <a:t>zviditelnění knihovny - </a:t>
            </a:r>
            <a:r>
              <a:rPr lang="cs-CZ" sz="2600" dirty="0">
                <a:solidFill>
                  <a:srgbClr val="0070C0"/>
                </a:solidFill>
              </a:rPr>
              <a:t>např. Knihovna Cesty  domů – sigla ABE288</a:t>
            </a:r>
          </a:p>
        </p:txBody>
      </p:sp>
    </p:spTree>
    <p:extLst>
      <p:ext uri="{BB962C8B-B14F-4D97-AF65-F5344CB8AC3E}">
        <p14:creationId xmlns:p14="http://schemas.microsoft.com/office/powerpoint/2010/main" val="19194164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BA051010-D055-4561-8CEA-4329E84097E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Jak přispívat  do SK ČR :</a:t>
            </a:r>
            <a:br>
              <a:rPr lang="cs-CZ" dirty="0"/>
            </a:br>
            <a:r>
              <a:rPr lang="cs-CZ" sz="2200" dirty="0">
                <a:solidFill>
                  <a:srgbClr val="0070C0"/>
                </a:solidFill>
              </a:rPr>
              <a:t>https://www.caslin.cz/caslin/spoluprace/jak-prispivat-do-sk-cr/dodavani-dat/jak-zacit-prispivat</a:t>
            </a:r>
            <a:br>
              <a:rPr lang="cs-CZ" dirty="0">
                <a:solidFill>
                  <a:srgbClr val="0070C0"/>
                </a:solidFill>
              </a:rPr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C29FD55-588E-4421-BCD1-AD9964E48B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cs-CZ" sz="2600" dirty="0">
              <a:solidFill>
                <a:srgbClr val="0070C0"/>
              </a:solidFill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A37E0984-3359-4CA4-8809-62CB76EF608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70660" y="1234440"/>
            <a:ext cx="89731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23968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/>
              <a:t>Co je třeba dodržovat ? </a:t>
            </a:r>
            <a:r>
              <a:rPr lang="cs-CZ" altLang="cs-CZ" sz="6000" b="1" dirty="0"/>
              <a:t>STANDARDY</a:t>
            </a:r>
            <a:endParaRPr lang="cs-CZ" sz="6000" b="1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3447"/>
            <a:ext cx="10515600" cy="4753516"/>
          </a:xfrm>
        </p:spPr>
        <p:txBody>
          <a:bodyPr>
            <a:normAutofit fontScale="92500" lnSpcReduction="10000"/>
          </a:bodyPr>
          <a:lstStyle/>
          <a:p>
            <a:r>
              <a:rPr lang="cs-CZ" altLang="cs-CZ" dirty="0"/>
              <a:t>výměnný formát MARC 21  standard pro jmenné zpracování – ISBD</a:t>
            </a:r>
          </a:p>
          <a:p>
            <a:r>
              <a:rPr lang="cs-CZ" altLang="cs-CZ" dirty="0"/>
              <a:t>pravidla pro jmenné zpracování – od 2015 RDA ( dříve  AACR2 - pro </a:t>
            </a:r>
            <a:r>
              <a:rPr lang="cs-CZ" altLang="cs-CZ" dirty="0" err="1"/>
              <a:t>retrokonverzi</a:t>
            </a:r>
            <a:r>
              <a:rPr lang="cs-CZ" altLang="cs-CZ" dirty="0"/>
              <a:t>  stále platí)</a:t>
            </a:r>
          </a:p>
          <a:p>
            <a:r>
              <a:rPr lang="cs-CZ" altLang="cs-CZ" dirty="0"/>
              <a:t>pro věcné zpracování - notace MDT /konspekt </a:t>
            </a:r>
          </a:p>
          <a:p>
            <a:r>
              <a:rPr lang="cs-CZ" altLang="cs-CZ" dirty="0"/>
              <a:t>Instrukce – </a:t>
            </a:r>
            <a:r>
              <a:rPr lang="cs-CZ" altLang="cs-CZ" dirty="0">
                <a:hlinkClick r:id="rId2"/>
              </a:rPr>
              <a:t>MINIMÁLNÍ ZÁZNAM pro SK</a:t>
            </a:r>
            <a:endParaRPr lang="cs-CZ" altLang="cs-CZ" dirty="0"/>
          </a:p>
          <a:p>
            <a:pPr>
              <a:buNone/>
            </a:pPr>
            <a:r>
              <a:rPr lang="cs-CZ" altLang="cs-CZ" dirty="0"/>
              <a:t>   stanoví strukturu a obsah záznamu </a:t>
            </a:r>
          </a:p>
          <a:p>
            <a:pPr lvl="2">
              <a:buFontTx/>
              <a:buNone/>
            </a:pPr>
            <a:r>
              <a:rPr lang="cs-CZ" altLang="cs-CZ" dirty="0"/>
              <a:t>k dispozici od počátku sběru dat  </a:t>
            </a:r>
          </a:p>
          <a:p>
            <a:pPr lvl="2">
              <a:buFontTx/>
              <a:buNone/>
            </a:pPr>
            <a:r>
              <a:rPr lang="cs-CZ" altLang="cs-CZ" dirty="0"/>
              <a:t>		tištěné monografie (1994 návrh, 1996 schválení)</a:t>
            </a:r>
          </a:p>
          <a:p>
            <a:pPr lvl="2">
              <a:buFontTx/>
              <a:buNone/>
            </a:pPr>
            <a:r>
              <a:rPr lang="cs-CZ" altLang="cs-CZ" dirty="0"/>
              <a:t>		speciální dokumenty (1998 návrh, 1999 schválení)</a:t>
            </a:r>
          </a:p>
          <a:p>
            <a:pPr lvl="2">
              <a:buFontTx/>
              <a:buNone/>
            </a:pPr>
            <a:r>
              <a:rPr lang="cs-CZ" altLang="cs-CZ" dirty="0"/>
              <a:t>		tištěné seriály (1998 návrh, 1999 schválení)</a:t>
            </a:r>
          </a:p>
          <a:p>
            <a:pPr>
              <a:buNone/>
            </a:pPr>
            <a:r>
              <a:rPr lang="cs-CZ" altLang="cs-CZ" dirty="0">
                <a:hlinkClick r:id="rId2"/>
              </a:rPr>
              <a:t>  https://www.nkp.cz/o-knihovne/odborne-cinnosti/zpracovani-fondu/katalogizacni-politika/minimalni-doporucene-zaznamy-rda-marc-21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8600403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Doporučujeme  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961674"/>
          </a:xfrm>
        </p:spPr>
        <p:txBody>
          <a:bodyPr/>
          <a:lstStyle/>
          <a:p>
            <a:r>
              <a:rPr lang="cs-CZ" dirty="0"/>
              <a:t>Metodické příručka – KATALOGIZACE PODLE  RDA VE FORMÁTU MARC 21-tištěné a elektronické monografie -katalogizace na úrovni minimálního/doporučeného záznamu</a:t>
            </a:r>
          </a:p>
          <a:p>
            <a:r>
              <a:rPr lang="cs-CZ" dirty="0">
                <a:hlinkClick r:id="rId2" action="ppaction://hlinkfile"/>
              </a:rPr>
              <a:t>file:///C:/Users/SVOBOD~1/AppData/Local/Temp/MetodikaRDA_%20MARC21_verze190301_JS-opr.pdf</a:t>
            </a:r>
            <a:endParaRPr lang="cs-CZ" dirty="0"/>
          </a:p>
          <a:p>
            <a:endParaRPr lang="cs-CZ" dirty="0"/>
          </a:p>
          <a:p>
            <a:r>
              <a:rPr lang="cs-CZ" dirty="0"/>
              <a:t>materiály  za školení :  </a:t>
            </a:r>
            <a:r>
              <a:rPr lang="cs-CZ" dirty="0">
                <a:hlinkClick r:id="rId3"/>
              </a:rPr>
              <a:t>https://www.caslin.cz/caslin/o-nas/prezentace-o-soubornem-katalogu-cr/rok-2019/skoleni-rda-3.-4.10</a:t>
            </a:r>
            <a:r>
              <a:rPr lang="cs-CZ" dirty="0"/>
              <a:t>  </a:t>
            </a:r>
          </a:p>
          <a:p>
            <a:pPr marL="0" indent="0">
              <a:buNone/>
            </a:pPr>
            <a:r>
              <a:rPr lang="cs-CZ" sz="2000" dirty="0"/>
              <a:t>  (Školení RDA (4 dny)na podzim 2019  pořádal SK ČR / lektor  PhDr. H. Vochozková)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377542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Nadpis 12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cs-CZ" dirty="0"/>
              <a:t>Kdo Vám poradí? </a:t>
            </a:r>
          </a:p>
        </p:txBody>
      </p:sp>
      <p:sp>
        <p:nvSpPr>
          <p:cNvPr id="14" name="Zástupný symbol pro obsah 13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773138"/>
          </a:xfrm>
        </p:spPr>
        <p:txBody>
          <a:bodyPr rtlCol="0">
            <a:normAutofit/>
          </a:bodyPr>
          <a:lstStyle/>
          <a:p>
            <a:r>
              <a:rPr lang="cs-CZ" dirty="0"/>
              <a:t>Katalogizační politika na www stránkách NK ČR: </a:t>
            </a:r>
            <a:r>
              <a:rPr lang="cs-CZ" dirty="0">
                <a:hlinkClick r:id="rId3"/>
              </a:rPr>
              <a:t>https://www.nkp.cz/o-knihovne/odborne-cinnosti/zpracovani-fondu/katalogizacni-politika/standard1</a:t>
            </a:r>
            <a:endParaRPr lang="cs-CZ" dirty="0"/>
          </a:p>
          <a:p>
            <a:r>
              <a:rPr lang="cs-CZ" dirty="0"/>
              <a:t>Najdu tam: příručku, e-</a:t>
            </a:r>
            <a:r>
              <a:rPr lang="cs-CZ" dirty="0" err="1"/>
              <a:t>learning</a:t>
            </a:r>
            <a:r>
              <a:rPr lang="cs-CZ" dirty="0"/>
              <a:t>, </a:t>
            </a:r>
            <a:r>
              <a:rPr lang="cs-CZ" dirty="0">
                <a:hlinkClick r:id="rId4"/>
              </a:rPr>
              <a:t>dotazy ke katalogizaci</a:t>
            </a:r>
            <a:r>
              <a:rPr lang="cs-CZ" dirty="0"/>
              <a:t>, …</a:t>
            </a:r>
          </a:p>
          <a:p>
            <a:r>
              <a:rPr lang="cs-CZ" dirty="0"/>
              <a:t>Pracovní skupiny – zástupci všech krajů, některých oborových knihoven a VŠ knihoven: </a:t>
            </a:r>
            <a:r>
              <a:rPr lang="cs-CZ" dirty="0">
                <a:hlinkClick r:id="rId5"/>
              </a:rPr>
              <a:t>https://www.nkp.cz/o-knihovne/odborne-cinnosti/zpracovani-fondu/katalogizacni-politika/katalogizacni-politika/clen-sk</a:t>
            </a:r>
            <a:endParaRPr lang="cs-CZ" dirty="0"/>
          </a:p>
          <a:p>
            <a:r>
              <a:rPr lang="cs-CZ" dirty="0"/>
              <a:t>Najdu tam jména a kontakty na členy PS: pro jmenné zpracování, věcné, seriály, speciální dokumenty, pro SK, pro staré tisky</a:t>
            </a:r>
          </a:p>
          <a:p>
            <a:r>
              <a:rPr lang="cs-CZ" sz="2000" i="1" dirty="0"/>
              <a:t>(převzato  z prezentace PhDr. Jaroslavy Svobodové </a:t>
            </a:r>
            <a:r>
              <a:rPr lang="cs-CZ" sz="2000" i="1" dirty="0">
                <a:hlinkClick r:id="rId6"/>
              </a:rPr>
              <a:t>z 11. výročního semináře SK ČR  z roku 2018 </a:t>
            </a:r>
            <a:r>
              <a:rPr lang="cs-CZ" sz="2000" i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3039531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0" i="0" u="none" strike="noStrike" dirty="0">
                <a:solidFill>
                  <a:srgbClr val="8B8477"/>
                </a:solidFill>
                <a:effectLst/>
                <a:latin typeface="TusarDecoRegular"/>
                <a:hlinkClick r:id="rId2"/>
              </a:rPr>
              <a:t>CIP – Katalogizace v knize</a:t>
            </a:r>
            <a:r>
              <a:rPr lang="cs-CZ" b="0" i="0" u="none" strike="noStrike" dirty="0">
                <a:solidFill>
                  <a:srgbClr val="8B8477"/>
                </a:solidFill>
                <a:effectLst/>
                <a:latin typeface="TusarDecoRegular"/>
              </a:rPr>
              <a:t> </a:t>
            </a:r>
            <a:br>
              <a:rPr lang="cs-CZ" b="0" i="0" u="none" strike="noStrike" dirty="0">
                <a:solidFill>
                  <a:srgbClr val="8B8477"/>
                </a:solidFill>
                <a:effectLst/>
                <a:latin typeface="TusarDecoRegular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23081" y="1132764"/>
            <a:ext cx="11532358" cy="5725235"/>
          </a:xfrm>
        </p:spPr>
        <p:txBody>
          <a:bodyPr>
            <a:normAutofit lnSpcReduction="10000"/>
          </a:bodyPr>
          <a:lstStyle/>
          <a:p>
            <a:r>
              <a:rPr lang="cs-CZ" dirty="0">
                <a:solidFill>
                  <a:srgbClr val="696969"/>
                </a:solidFill>
              </a:rPr>
              <a:t>Jednou z odborných aktivit, kterou Národní knihovna ČR vykonává, je zpracování tzv. CIP záznamů (</a:t>
            </a:r>
            <a:r>
              <a:rPr lang="cs-CZ" b="1" i="1" dirty="0" err="1">
                <a:solidFill>
                  <a:srgbClr val="696969"/>
                </a:solidFill>
              </a:rPr>
              <a:t>C</a:t>
            </a:r>
            <a:r>
              <a:rPr lang="cs-CZ" i="1" dirty="0" err="1">
                <a:solidFill>
                  <a:srgbClr val="696969"/>
                </a:solidFill>
              </a:rPr>
              <a:t>ataloguing</a:t>
            </a:r>
            <a:r>
              <a:rPr lang="cs-CZ" i="1" dirty="0">
                <a:solidFill>
                  <a:srgbClr val="696969"/>
                </a:solidFill>
              </a:rPr>
              <a:t> </a:t>
            </a:r>
            <a:r>
              <a:rPr lang="cs-CZ" b="1" i="1" dirty="0">
                <a:solidFill>
                  <a:srgbClr val="696969"/>
                </a:solidFill>
              </a:rPr>
              <a:t>i</a:t>
            </a:r>
            <a:r>
              <a:rPr lang="cs-CZ" i="1" dirty="0">
                <a:solidFill>
                  <a:srgbClr val="696969"/>
                </a:solidFill>
              </a:rPr>
              <a:t>n </a:t>
            </a:r>
            <a:r>
              <a:rPr lang="cs-CZ" b="1" i="1" dirty="0" err="1">
                <a:solidFill>
                  <a:srgbClr val="696969"/>
                </a:solidFill>
              </a:rPr>
              <a:t>P</a:t>
            </a:r>
            <a:r>
              <a:rPr lang="cs-CZ" i="1" dirty="0" err="1">
                <a:solidFill>
                  <a:srgbClr val="696969"/>
                </a:solidFill>
              </a:rPr>
              <a:t>ublication</a:t>
            </a:r>
            <a:r>
              <a:rPr lang="cs-CZ" dirty="0">
                <a:solidFill>
                  <a:srgbClr val="696969"/>
                </a:solidFill>
              </a:rPr>
              <a:t>) pro nakladatele a vydavatele. Činnost agentury CIP v ČR zajišťuje odbor zpracování fondů, oddělení jmenného zpracování.</a:t>
            </a:r>
          </a:p>
          <a:p>
            <a:r>
              <a:rPr lang="cs-CZ" dirty="0">
                <a:solidFill>
                  <a:srgbClr val="9C0300"/>
                </a:solidFill>
                <a:hlinkClick r:id="rId3"/>
              </a:rPr>
              <a:t>co je CIP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4"/>
              </a:rPr>
              <a:t>podklady pro zpracování CIP záznamu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5"/>
              </a:rPr>
              <a:t>O.K. - Ohlášené knihy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dirty="0">
                <a:solidFill>
                  <a:srgbClr val="9C0300"/>
                </a:solidFill>
                <a:hlinkClick r:id="rId6"/>
              </a:rPr>
              <a:t>příklady katalogizačních záznamů</a:t>
            </a:r>
            <a:endParaRPr lang="cs-CZ" dirty="0">
              <a:solidFill>
                <a:srgbClr val="696969"/>
              </a:solidFill>
            </a:endParaRPr>
          </a:p>
          <a:p>
            <a:r>
              <a:rPr lang="cs-CZ" b="1" dirty="0">
                <a:solidFill>
                  <a:srgbClr val="696969"/>
                </a:solidFill>
              </a:rPr>
              <a:t>Kontakt:</a:t>
            </a:r>
            <a:r>
              <a:rPr lang="cs-CZ" dirty="0">
                <a:solidFill>
                  <a:srgbClr val="696969"/>
                </a:solidFill>
              </a:rPr>
              <a:t> 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Pavla Kolaříková, Kamila </a:t>
            </a:r>
            <a:r>
              <a:rPr lang="cs-CZ" dirty="0" err="1">
                <a:solidFill>
                  <a:srgbClr val="696969"/>
                </a:solidFill>
              </a:rPr>
              <a:t>Hrodková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Tel.: 221 663 298</a:t>
            </a:r>
            <a:br>
              <a:rPr lang="cs-CZ" dirty="0">
                <a:solidFill>
                  <a:srgbClr val="696969"/>
                </a:solidFill>
              </a:rPr>
            </a:br>
            <a:r>
              <a:rPr lang="cs-CZ" dirty="0">
                <a:solidFill>
                  <a:srgbClr val="696969"/>
                </a:solidFill>
              </a:rPr>
              <a:t>e-mail: </a:t>
            </a:r>
            <a:r>
              <a:rPr lang="cs-CZ" dirty="0">
                <a:solidFill>
                  <a:srgbClr val="9C0300"/>
                </a:solidFill>
                <a:hlinkClick r:id="rId7"/>
              </a:rPr>
              <a:t>cip@nkp.cz</a:t>
            </a:r>
            <a:br>
              <a:rPr lang="cs-CZ" dirty="0">
                <a:solidFill>
                  <a:srgbClr val="9C0300"/>
                </a:solidFill>
                <a:hlinkClick r:id="rId7"/>
              </a:rPr>
            </a:br>
            <a:r>
              <a:rPr lang="cs-CZ" dirty="0">
                <a:solidFill>
                  <a:srgbClr val="696969"/>
                </a:solidFill>
              </a:rPr>
              <a:t>* e-mailem lze zaslat soubor o velkosti max. 10MB, pro větší soubory je možné využít např. úschovnu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081246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E09552-418A-4799-BF2B-1B389AAECE9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303212"/>
          </a:xfrm>
        </p:spPr>
        <p:txBody>
          <a:bodyPr>
            <a:normAutofit fontScale="90000"/>
          </a:bodyPr>
          <a:lstStyle/>
          <a:p>
            <a:endParaRPr lang="cs-CZ" dirty="0"/>
          </a:p>
        </p:txBody>
      </p:sp>
      <p:sp>
        <p:nvSpPr>
          <p:cNvPr id="3" name="Zástupný symbol pro text 2">
            <a:extLst>
              <a:ext uri="{FF2B5EF4-FFF2-40B4-BE49-F238E27FC236}">
                <a16:creationId xmlns:a16="http://schemas.microsoft.com/office/drawing/2014/main" id="{CCB770E8-A446-4F9B-8C37-BD6F5BC1D9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0248" y="533400"/>
            <a:ext cx="5157787" cy="495300"/>
          </a:xfrm>
        </p:spPr>
        <p:txBody>
          <a:bodyPr>
            <a:normAutofit/>
          </a:bodyPr>
          <a:lstStyle/>
          <a:p>
            <a:r>
              <a:rPr lang="cs-CZ" dirty="0"/>
              <a:t>Katalogizace v knize </a:t>
            </a:r>
          </a:p>
        </p:txBody>
      </p:sp>
      <p:pic>
        <p:nvPicPr>
          <p:cNvPr id="8" name="Zástupný symbol pro obsah 7">
            <a:extLst>
              <a:ext uri="{FF2B5EF4-FFF2-40B4-BE49-F238E27FC236}">
                <a16:creationId xmlns:a16="http://schemas.microsoft.com/office/drawing/2014/main" id="{993B2D35-603D-4582-A3A3-1D13484103F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028700"/>
            <a:ext cx="5823364" cy="5701196"/>
          </a:xfrm>
        </p:spPr>
      </p:pic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id="{899CFDF7-5D09-4FCA-9868-7603330381F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533400"/>
            <a:ext cx="5183188" cy="495300"/>
          </a:xfrm>
        </p:spPr>
        <p:txBody>
          <a:bodyPr>
            <a:normAutofit/>
          </a:bodyPr>
          <a:lstStyle/>
          <a:p>
            <a:r>
              <a:rPr lang="cs-CZ" dirty="0"/>
              <a:t>Záznam v SK ČR </a:t>
            </a:r>
          </a:p>
        </p:txBody>
      </p:sp>
      <p:pic>
        <p:nvPicPr>
          <p:cNvPr id="10" name="Zástupný symbol pro obsah 9">
            <a:extLst>
              <a:ext uri="{FF2B5EF4-FFF2-40B4-BE49-F238E27FC236}">
                <a16:creationId xmlns:a16="http://schemas.microsoft.com/office/drawing/2014/main" id="{13CD134F-5F28-4BB5-8B1E-6FA6FA58E64C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340" y="1379711"/>
            <a:ext cx="5183188" cy="4098577"/>
          </a:xfrm>
        </p:spPr>
      </p:pic>
    </p:spTree>
    <p:extLst>
      <p:ext uri="{BB962C8B-B14F-4D97-AF65-F5344CB8AC3E}">
        <p14:creationId xmlns:p14="http://schemas.microsoft.com/office/powerpoint/2010/main" val="324837416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9621" y="365125"/>
            <a:ext cx="10854179" cy="1325563"/>
          </a:xfrm>
        </p:spPr>
        <p:txBody>
          <a:bodyPr>
            <a:normAutofit/>
          </a:bodyPr>
          <a:lstStyle/>
          <a:p>
            <a:r>
              <a:rPr lang="cs-CZ" sz="4800" b="1" dirty="0"/>
              <a:t>Doporučujeme  : </a:t>
            </a:r>
            <a:r>
              <a:rPr lang="cs-CZ" sz="4800" b="1" dirty="0">
                <a:solidFill>
                  <a:srgbClr val="FF0000"/>
                </a:solidFill>
              </a:rPr>
              <a:t>Stahování  záznamů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4831" y="1596419"/>
            <a:ext cx="11191166" cy="5024011"/>
          </a:xfrm>
        </p:spPr>
        <p:txBody>
          <a:bodyPr>
            <a:normAutofit/>
          </a:bodyPr>
          <a:lstStyle/>
          <a:p>
            <a:r>
              <a:rPr lang="cs-CZ" sz="3200" dirty="0"/>
              <a:t>Je-li záznam  zpracovaný  jinou knihovnou v ČR  -  </a:t>
            </a:r>
            <a:r>
              <a:rPr lang="cs-CZ" sz="3200" b="1" dirty="0"/>
              <a:t>stahuji záznam  </a:t>
            </a:r>
            <a:r>
              <a:rPr lang="cs-CZ" sz="3200" dirty="0"/>
              <a:t>přes protokol Z39.50 </a:t>
            </a:r>
            <a:endParaRPr lang="cs-CZ" sz="3200" dirty="0">
              <a:sym typeface="Wingdings" panose="05000000000000000000" pitchFamily="2" charset="2"/>
            </a:endParaRPr>
          </a:p>
          <a:p>
            <a:r>
              <a:rPr lang="cs-CZ" sz="3200" dirty="0">
                <a:sym typeface="Wingdings" panose="05000000000000000000" pitchFamily="2" charset="2"/>
              </a:rPr>
              <a:t>Přístup přes  Z39.50  k databázím NK ČR  včetně SK ČR </a:t>
            </a:r>
            <a:r>
              <a:rPr lang="cs-CZ" sz="3200" dirty="0">
                <a:sym typeface="Wingdings" panose="05000000000000000000" pitchFamily="2" charset="2"/>
                <a:hlinkClick r:id="rId2"/>
              </a:rPr>
              <a:t>http://aleph.nkp.cz/web/Z39_NK_cze.htm</a:t>
            </a:r>
            <a:endParaRPr lang="cs-CZ" sz="3200" dirty="0">
              <a:sym typeface="Wingdings" panose="05000000000000000000" pitchFamily="2" charset="2"/>
            </a:endParaRPr>
          </a:p>
          <a:p>
            <a:endParaRPr lang="cs-CZ" sz="32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  (V SK ČR téměř 8,5  milionů záznamů z cca 530 knihoven) </a:t>
            </a:r>
          </a:p>
          <a:p>
            <a:pPr marL="0" indent="0">
              <a:buNone/>
            </a:pPr>
            <a:r>
              <a:rPr lang="cs-CZ" sz="3200" dirty="0">
                <a:sym typeface="Wingdings" panose="05000000000000000000" pitchFamily="2" charset="2"/>
              </a:rPr>
              <a:t>   </a:t>
            </a:r>
          </a:p>
          <a:p>
            <a:pPr marL="0" indent="0">
              <a:buNone/>
            </a:pPr>
            <a:endParaRPr lang="cs-CZ" sz="3200" dirty="0">
              <a:sym typeface="Wingdings" panose="05000000000000000000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3337300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 </a:t>
            </a:r>
            <a:r>
              <a:rPr lang="cs-CZ" dirty="0">
                <a:hlinkClick r:id="rId2"/>
              </a:rPr>
              <a:t>projekt  CENTRAL</a:t>
            </a:r>
            <a:r>
              <a:rPr lang="cs-CZ" dirty="0"/>
              <a:t> 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Městská knihovna v Praze s podporou Ministerstva kultury ČR a ve spolupráci s Národní knihovnou ČR od roku 2019 realizuje projekt CENTRAL, který má za cíl zrychlit katalogizaci novinek beletrie vycházející v největších nakladatelstvích na českém knižním trhu při zachování úplné úrovně zpracování.</a:t>
            </a:r>
          </a:p>
          <a:p>
            <a:r>
              <a:rPr lang="cs-CZ" dirty="0"/>
              <a:t>přísná kontrola kvality záznamů před přijetím do báze ČNB</a:t>
            </a:r>
          </a:p>
          <a:p>
            <a:r>
              <a:rPr lang="cs-CZ" dirty="0"/>
              <a:t>záznamy z </a:t>
            </a:r>
            <a:r>
              <a:rPr lang="cs-CZ" dirty="0" err="1"/>
              <a:t>MěK</a:t>
            </a:r>
            <a:r>
              <a:rPr lang="cs-CZ" dirty="0"/>
              <a:t> Praha  do SK  ČR jsou sklizeny 4x  denně </a:t>
            </a:r>
          </a:p>
          <a:p>
            <a:r>
              <a:rPr lang="cs-CZ" dirty="0"/>
              <a:t>záznamy  vícesvazkových  děl -   nabízeny  záznamy  zpracované „se  shora“ i po jednotlivých  svazcích </a:t>
            </a: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952886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5F94E93-6724-4D4B-98F8-B3C723FF84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97280"/>
            <a:ext cx="10515600" cy="593408"/>
          </a:xfrm>
        </p:spPr>
        <p:txBody>
          <a:bodyPr>
            <a:normAutofit fontScale="90000"/>
          </a:bodyPr>
          <a:lstStyle/>
          <a:p>
            <a:r>
              <a:rPr lang="cs-CZ" dirty="0"/>
              <a:t>Při stahování záznamů  nemusí být nabídnut  jen jeden záznam </a:t>
            </a:r>
            <a:br>
              <a:rPr lang="cs-CZ" dirty="0"/>
            </a:b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80B7B7FD-D4DC-48CD-BDA6-A82116C243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179319"/>
            <a:ext cx="10515600" cy="3997643"/>
          </a:xfrm>
        </p:spPr>
        <p:txBody>
          <a:bodyPr/>
          <a:lstStyle/>
          <a:p>
            <a:r>
              <a:rPr lang="cs-CZ" dirty="0"/>
              <a:t>Duplicity  v  SK ČR  -   proč  vznikají ?</a:t>
            </a:r>
          </a:p>
        </p:txBody>
      </p:sp>
    </p:spTree>
    <p:extLst>
      <p:ext uri="{BB962C8B-B14F-4D97-AF65-F5344CB8AC3E}">
        <p14:creationId xmlns:p14="http://schemas.microsoft.com/office/powerpoint/2010/main" val="67535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84856AEF-E116-4782-8E25-7F2A9994F640}"/>
              </a:ext>
            </a:extLst>
          </p:cNvPr>
          <p:cNvSpPr/>
          <p:nvPr/>
        </p:nvSpPr>
        <p:spPr>
          <a:xfrm>
            <a:off x="4800601" y="1311276"/>
            <a:ext cx="2638425" cy="4638675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4000" dirty="0">
                <a:solidFill>
                  <a:srgbClr val="0033CC"/>
                </a:solidFill>
              </a:rPr>
              <a:t>ADR</a:t>
            </a:r>
          </a:p>
          <a:p>
            <a:pPr algn="ctr">
              <a:defRPr/>
            </a:pPr>
            <a:r>
              <a:rPr lang="cs-CZ" altLang="cs-CZ" sz="1400" b="1" dirty="0">
                <a:solidFill>
                  <a:srgbClr val="0070C0"/>
                </a:solidFill>
              </a:rPr>
              <a:t>(Centrální adresář knihoven a informačních institucí v ČR) </a:t>
            </a:r>
            <a:r>
              <a:rPr lang="cs-CZ" altLang="cs-CZ" sz="2400" b="1" dirty="0">
                <a:solidFill>
                  <a:srgbClr val="FF0000"/>
                </a:solidFill>
              </a:rPr>
              <a:t>6463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záznamů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„živých“ knihoven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V současné době nejúplnější zdroj informací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o knihovnách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a informačních institucích v ČR</a:t>
            </a:r>
          </a:p>
          <a:p>
            <a:pPr algn="ctr">
              <a:defRPr/>
            </a:pPr>
            <a:endParaRPr lang="cs-CZ" alt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hlinkClick r:id="rId3"/>
              </a:rPr>
              <a:t>https://aleph.nkp.cz/</a:t>
            </a:r>
          </a:p>
          <a:p>
            <a:pPr algn="ctr">
              <a:defRPr/>
            </a:pPr>
            <a:r>
              <a:rPr lang="cs-CZ" sz="1600" dirty="0" err="1">
                <a:hlinkClick r:id="rId3"/>
              </a:rPr>
              <a:t>cze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adr</a:t>
            </a:r>
            <a:endParaRPr lang="cs-CZ" sz="1600" dirty="0">
              <a:solidFill>
                <a:srgbClr val="0033CC"/>
              </a:solidFill>
            </a:endParaRPr>
          </a:p>
        </p:txBody>
      </p:sp>
      <p:sp>
        <p:nvSpPr>
          <p:cNvPr id="6147" name="Nadpis 3">
            <a:extLst>
              <a:ext uri="{FF2B5EF4-FFF2-40B4-BE49-F238E27FC236}">
                <a16:creationId xmlns:a16="http://schemas.microsoft.com/office/drawing/2014/main" id="{6D5BC0EF-3F2A-4B2B-8B58-E3BAFD15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8" y="133350"/>
            <a:ext cx="9853611" cy="1143000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02B10"/>
                </a:solidFill>
              </a:rPr>
              <a:t>NK ČR – Odd. souborných katalogů  spravuje báze: 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012A39E2-D8BF-4A16-AAC5-9C22E361D53C}"/>
              </a:ext>
            </a:extLst>
          </p:cNvPr>
          <p:cNvSpPr/>
          <p:nvPr/>
        </p:nvSpPr>
        <p:spPr>
          <a:xfrm>
            <a:off x="1728789" y="1284288"/>
            <a:ext cx="2949575" cy="47371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rgbClr val="0033CC"/>
                </a:solidFill>
              </a:rPr>
              <a:t>SKC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</a:rPr>
              <a:t>8.424.033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záznamů  českých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i zahraničních  monografií, seriálů a speciálních druhů dokumentů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 </a:t>
            </a:r>
            <a:r>
              <a:rPr lang="cs-CZ" sz="2800" b="1" dirty="0">
                <a:solidFill>
                  <a:srgbClr val="FF0000"/>
                </a:solidFill>
              </a:rPr>
              <a:t>530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českých knihoven 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Digitalizovaný dokument připojen k  </a:t>
            </a:r>
            <a:r>
              <a:rPr lang="cs-CZ" sz="2400" b="1" dirty="0">
                <a:solidFill>
                  <a:schemeClr val="tx1"/>
                </a:solidFill>
              </a:rPr>
              <a:t>534.088 </a:t>
            </a:r>
            <a:r>
              <a:rPr lang="cs-CZ" dirty="0">
                <a:solidFill>
                  <a:schemeClr val="tx1"/>
                </a:solidFill>
              </a:rPr>
              <a:t>záznamům </a:t>
            </a:r>
          </a:p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altLang="cs-CZ" u="sng" dirty="0">
                <a:solidFill>
                  <a:srgbClr val="D44B40"/>
                </a:solidFill>
                <a:hlinkClick r:id="rId4"/>
              </a:rPr>
              <a:t>https://skc.nkp.cz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0033CC"/>
              </a:solidFill>
            </a:endParaRP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C806A36F-3D9D-4C2F-A1A4-D5AD8FFC83A3}"/>
              </a:ext>
            </a:extLst>
          </p:cNvPr>
          <p:cNvSpPr/>
          <p:nvPr/>
        </p:nvSpPr>
        <p:spPr>
          <a:xfrm>
            <a:off x="7561263" y="1303338"/>
            <a:ext cx="2819400" cy="464661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33CC"/>
                </a:solidFill>
              </a:rPr>
              <a:t> </a:t>
            </a:r>
            <a:r>
              <a:rPr lang="cs-CZ" sz="4000" dirty="0">
                <a:solidFill>
                  <a:srgbClr val="0033CC"/>
                </a:solidFill>
              </a:rPr>
              <a:t>ANL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</a:rPr>
              <a:t>1.985.814 </a:t>
            </a:r>
            <a:r>
              <a:rPr lang="cs-CZ" dirty="0">
                <a:solidFill>
                  <a:srgbClr val="FF0000"/>
                </a:solidFill>
              </a:rPr>
              <a:t>záznamů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článků a statí,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 které jsou obsaženy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v seriálech a sbornících, vydávaných na území ČR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 </a:t>
            </a:r>
            <a:r>
              <a:rPr lang="cs-CZ" sz="2800" b="1" dirty="0">
                <a:solidFill>
                  <a:srgbClr val="FF0000"/>
                </a:solidFill>
              </a:rPr>
              <a:t>40</a:t>
            </a:r>
            <a:r>
              <a:rPr lang="cs-CZ" dirty="0">
                <a:solidFill>
                  <a:srgbClr val="FF0000"/>
                </a:solidFill>
              </a:rPr>
              <a:t> přispívajících knihoven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Plný text článku připojen 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 k </a:t>
            </a:r>
            <a:r>
              <a:rPr lang="cs-CZ" sz="24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609.498</a:t>
            </a:r>
            <a:r>
              <a:rPr lang="cs-CZ" sz="2400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záznamům  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solidFill>
                  <a:srgbClr val="FFC000"/>
                </a:solidFill>
                <a:hlinkClick r:id="rId5"/>
              </a:rPr>
              <a:t>https://aleph.nkp.cz/cze/anl</a:t>
            </a:r>
            <a:endParaRPr lang="cs-CZ" sz="1600" dirty="0">
              <a:solidFill>
                <a:srgbClr val="FFC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6150" name="Obrázek 3">
            <a:extLst>
              <a:ext uri="{FF2B5EF4-FFF2-40B4-BE49-F238E27FC236}">
                <a16:creationId xmlns:a16="http://schemas.microsoft.com/office/drawing/2014/main" id="{FE714559-42AB-4F03-BF9F-88DE234E0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6" y="5765800"/>
            <a:ext cx="47132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992313" y="260351"/>
            <a:ext cx="8229600" cy="2889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dirty="0"/>
              <a:t>Žádoucí stav </a:t>
            </a:r>
            <a:r>
              <a:rPr lang="cs-CZ" sz="2800" dirty="0">
                <a:hlinkClick r:id="rId2"/>
              </a:rPr>
              <a:t>na 1 konkrétní dílo </a:t>
            </a:r>
            <a:r>
              <a:rPr lang="cs-CZ" sz="2800" dirty="0"/>
              <a:t>/ 1 záznam</a:t>
            </a:r>
          </a:p>
        </p:txBody>
      </p:sp>
      <p:pic>
        <p:nvPicPr>
          <p:cNvPr id="7171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8165" y="692150"/>
            <a:ext cx="8053748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0125976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631951" y="292101"/>
            <a:ext cx="8856663" cy="976313"/>
          </a:xfrm>
        </p:spPr>
        <p:txBody>
          <a:bodyPr/>
          <a:lstStyle/>
          <a:p>
            <a:pPr>
              <a:defRPr/>
            </a:pPr>
            <a:r>
              <a:rPr lang="cs-CZ" dirty="0"/>
              <a:t> </a:t>
            </a:r>
            <a:r>
              <a:rPr lang="cs-CZ" sz="4000" dirty="0"/>
              <a:t>…ale realita někdy vypadá takto : </a:t>
            </a:r>
            <a:r>
              <a:rPr lang="cs-CZ" dirty="0">
                <a:sym typeface="Wingdings" panose="05000000000000000000" pitchFamily="2" charset="2"/>
                <a:hlinkClick r:id="rId2"/>
              </a:rPr>
              <a:t> </a:t>
            </a:r>
            <a:endParaRPr lang="cs-CZ" dirty="0"/>
          </a:p>
        </p:txBody>
      </p:sp>
      <p:pic>
        <p:nvPicPr>
          <p:cNvPr id="8195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1268413"/>
            <a:ext cx="9950450" cy="6856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7783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76693" y="292100"/>
            <a:ext cx="9611921" cy="1384300"/>
          </a:xfrm>
        </p:spPr>
        <p:txBody>
          <a:bodyPr/>
          <a:lstStyle/>
          <a:p>
            <a:pPr>
              <a:defRPr/>
            </a:pPr>
            <a:r>
              <a:rPr lang="cs-CZ" sz="4000" dirty="0"/>
              <a:t>Duplicity v SK ČR vznikají při odlišném zápisu následujících údajů v záznamech: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7328" y="1905000"/>
            <a:ext cx="10130672" cy="4660900"/>
          </a:xfrm>
        </p:spPr>
        <p:txBody>
          <a:bodyPr/>
          <a:lstStyle/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ISBN / </a:t>
            </a:r>
            <a:r>
              <a:rPr lang="cs-CZ" altLang="cs-CZ" sz="2800" dirty="0" err="1"/>
              <a:t>č.ČNB</a:t>
            </a:r>
            <a:endParaRPr lang="cs-CZ" altLang="cs-CZ" sz="2800" dirty="0"/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Hlavní záhlaví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Názvové údaje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Rok vydání / Dotisk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Rozsah</a:t>
            </a:r>
          </a:p>
          <a:p>
            <a:pPr marL="457200" lvl="1" indent="0">
              <a:buNone/>
              <a:defRPr/>
            </a:pPr>
            <a:r>
              <a:rPr lang="cs-CZ" altLang="cs-CZ" sz="3400" dirty="0"/>
              <a:t>Nebo když je dokument  zpracován jako : 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Jiný druh dokumentu</a:t>
            </a:r>
          </a:p>
          <a:p>
            <a:pPr lvl="1">
              <a:buFont typeface="Arial" panose="020B0604020202020204" pitchFamily="34" charset="0"/>
              <a:buChar char="•"/>
              <a:defRPr/>
            </a:pPr>
            <a:r>
              <a:rPr lang="cs-CZ" altLang="cs-CZ" sz="2800" dirty="0"/>
              <a:t>Vícesvazkové dílo / po jednotlivých dílech</a:t>
            </a:r>
          </a:p>
        </p:txBody>
      </p:sp>
    </p:spTree>
    <p:extLst>
      <p:ext uri="{BB962C8B-B14F-4D97-AF65-F5344CB8AC3E}">
        <p14:creationId xmlns:p14="http://schemas.microsoft.com/office/powerpoint/2010/main" val="2424212900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29559" y="520701"/>
            <a:ext cx="9463791" cy="892175"/>
          </a:xfrm>
        </p:spPr>
        <p:txBody>
          <a:bodyPr/>
          <a:lstStyle/>
          <a:p>
            <a:pPr>
              <a:defRPr/>
            </a:pPr>
            <a:r>
              <a:rPr lang="cs-CZ" dirty="0" err="1"/>
              <a:t>Deduplikační</a:t>
            </a:r>
            <a:r>
              <a:rPr lang="cs-CZ" dirty="0"/>
              <a:t> klíče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29559" y="1573130"/>
            <a:ext cx="10058400" cy="4476750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r>
              <a:rPr lang="cs-CZ" sz="3600" dirty="0">
                <a:solidFill>
                  <a:srgbClr val="FF0000"/>
                </a:solidFill>
              </a:rPr>
              <a:t>K automatickým </a:t>
            </a:r>
            <a:r>
              <a:rPr lang="cs-CZ" sz="3600" dirty="0" err="1">
                <a:solidFill>
                  <a:srgbClr val="FF0000"/>
                </a:solidFill>
              </a:rPr>
              <a:t>deduplicacím</a:t>
            </a:r>
            <a:r>
              <a:rPr lang="cs-CZ" sz="3600" dirty="0">
                <a:solidFill>
                  <a:srgbClr val="FF0000"/>
                </a:solidFill>
              </a:rPr>
              <a:t> v SK ČR slouží </a:t>
            </a:r>
            <a:r>
              <a:rPr lang="cs-CZ" sz="3600" dirty="0" err="1">
                <a:solidFill>
                  <a:srgbClr val="FF0000"/>
                </a:solidFill>
              </a:rPr>
              <a:t>deduplikační</a:t>
            </a:r>
            <a:r>
              <a:rPr lang="cs-CZ" sz="3600" dirty="0">
                <a:solidFill>
                  <a:srgbClr val="FF0000"/>
                </a:solidFill>
              </a:rPr>
              <a:t> klíče. Automaticky se </a:t>
            </a:r>
            <a:r>
              <a:rPr lang="cs-CZ" sz="3600" dirty="0" err="1">
                <a:solidFill>
                  <a:srgbClr val="FF0000"/>
                </a:solidFill>
              </a:rPr>
              <a:t>deduplikuje</a:t>
            </a:r>
            <a:r>
              <a:rPr lang="cs-CZ" sz="3600" dirty="0">
                <a:solidFill>
                  <a:srgbClr val="FF0000"/>
                </a:solidFill>
              </a:rPr>
              <a:t> cca 75 % přijatých záznamů. </a:t>
            </a:r>
          </a:p>
          <a:p>
            <a:pPr marL="0" indent="0">
              <a:buNone/>
              <a:defRPr/>
            </a:pPr>
            <a:endParaRPr lang="cs-CZ" sz="3600" dirty="0"/>
          </a:p>
          <a:p>
            <a:pPr marL="0" indent="0">
              <a:buNone/>
              <a:defRPr/>
            </a:pPr>
            <a:r>
              <a:rPr lang="cs-CZ" sz="3600" dirty="0"/>
              <a:t>Klíč 1  </a:t>
            </a:r>
          </a:p>
          <a:p>
            <a:pPr>
              <a:defRPr/>
            </a:pPr>
            <a:r>
              <a:rPr lang="cs-CZ" sz="3600" dirty="0"/>
              <a:t>ISBN (020) nebo </a:t>
            </a:r>
            <a:r>
              <a:rPr lang="cs-CZ" sz="3600" dirty="0" err="1"/>
              <a:t>čČNB</a:t>
            </a:r>
            <a:r>
              <a:rPr lang="cs-CZ" sz="3600" dirty="0"/>
              <a:t>  (015), názvové údaje (245 </a:t>
            </a:r>
            <a:r>
              <a:rPr lang="cs-CZ" sz="3600" dirty="0" err="1"/>
              <a:t>a,n,p</a:t>
            </a:r>
            <a:r>
              <a:rPr lang="cs-CZ" sz="3600" dirty="0"/>
              <a:t>),  rok vyd. 260c/</a:t>
            </a:r>
            <a:r>
              <a:rPr lang="cs-CZ" sz="3600" dirty="0">
                <a:solidFill>
                  <a:srgbClr val="FF0000"/>
                </a:solidFill>
              </a:rPr>
              <a:t>264c</a:t>
            </a:r>
            <a:r>
              <a:rPr lang="cs-CZ" sz="3600" dirty="0"/>
              <a:t>/008, rozsah (300a </a:t>
            </a:r>
            <a:r>
              <a:rPr lang="cs-CZ" sz="3600" i="1" dirty="0"/>
              <a:t>- nejvyšší číslo</a:t>
            </a:r>
            <a:r>
              <a:rPr lang="cs-CZ" sz="3600" dirty="0"/>
              <a:t>)</a:t>
            </a:r>
          </a:p>
          <a:p>
            <a:pPr marL="0" indent="0">
              <a:buNone/>
              <a:defRPr/>
            </a:pPr>
            <a:r>
              <a:rPr lang="cs-CZ" sz="3600" dirty="0"/>
              <a:t>Klíč 2 </a:t>
            </a:r>
          </a:p>
          <a:p>
            <a:pPr>
              <a:defRPr/>
            </a:pPr>
            <a:r>
              <a:rPr lang="cs-CZ" sz="3600" dirty="0"/>
              <a:t>Hlavní záhlaví (1xx), názvové údaje (245 </a:t>
            </a:r>
            <a:r>
              <a:rPr lang="cs-CZ" sz="3600" dirty="0" err="1"/>
              <a:t>a,n,p</a:t>
            </a:r>
            <a:r>
              <a:rPr lang="cs-CZ" sz="3600" dirty="0"/>
              <a:t>),  rok vyd. 260c/</a:t>
            </a:r>
            <a:r>
              <a:rPr lang="cs-CZ" sz="3600" dirty="0">
                <a:solidFill>
                  <a:srgbClr val="FF0000"/>
                </a:solidFill>
              </a:rPr>
              <a:t>264c</a:t>
            </a:r>
            <a:r>
              <a:rPr lang="cs-CZ" sz="3600" dirty="0"/>
              <a:t>/008, rozsah (300a </a:t>
            </a:r>
            <a:r>
              <a:rPr lang="cs-CZ" sz="3600" i="1" dirty="0"/>
              <a:t>- nejvyšší číslo</a:t>
            </a:r>
            <a:r>
              <a:rPr lang="cs-CZ" sz="3600" dirty="0"/>
              <a:t>)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0575348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365161" y="0"/>
            <a:ext cx="9267915" cy="817562"/>
          </a:xfrm>
        </p:spPr>
        <p:txBody>
          <a:bodyPr/>
          <a:lstStyle/>
          <a:p>
            <a:pPr>
              <a:defRPr/>
            </a:pPr>
            <a:r>
              <a:rPr lang="cs-CZ" sz="3600" dirty="0"/>
              <a:t>Kvalita záznamů v SK ČR </a:t>
            </a:r>
            <a:r>
              <a:rPr lang="cs-CZ" sz="4000" dirty="0"/>
              <a:t>–</a:t>
            </a:r>
            <a:r>
              <a:rPr lang="cs-CZ" dirty="0"/>
              <a:t> </a:t>
            </a:r>
            <a:r>
              <a:rPr lang="cs-CZ" sz="2800" dirty="0"/>
              <a:t>velice různorodá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65161" y="708128"/>
            <a:ext cx="8567828" cy="497363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/>
              <a:t>Výsledky </a:t>
            </a:r>
            <a:r>
              <a:rPr lang="cs-CZ" dirty="0" err="1"/>
              <a:t>retrokonverze</a:t>
            </a:r>
            <a:endParaRPr lang="cs-CZ" dirty="0"/>
          </a:p>
          <a:p>
            <a:pPr marL="0" indent="0">
              <a:buNone/>
              <a:defRPr/>
            </a:pPr>
            <a:r>
              <a:rPr lang="cs-CZ" sz="2000" dirty="0"/>
              <a:t>velmi stručné údaje / </a:t>
            </a:r>
            <a:r>
              <a:rPr lang="cs-CZ" sz="2000" dirty="0">
                <a:solidFill>
                  <a:srgbClr val="FF0000"/>
                </a:solidFill>
              </a:rPr>
              <a:t>údaje nepostačují </a:t>
            </a:r>
          </a:p>
          <a:p>
            <a:pPr marL="0" indent="0"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vždy k automatickému odstranění duplicit</a:t>
            </a:r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94" y="2270127"/>
            <a:ext cx="5463857" cy="43875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27202" y="963149"/>
            <a:ext cx="5219341" cy="516075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4664" y="4437064"/>
            <a:ext cx="5184775" cy="4022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9930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95D79BB-56B4-4790-B663-7223C39433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Pár příkladů chyb, které způsobují </a:t>
            </a:r>
            <a:br>
              <a:rPr lang="cs-CZ" dirty="0"/>
            </a:br>
            <a:r>
              <a:rPr lang="cs-CZ" dirty="0"/>
              <a:t>duplicity  v SK ČR, které je třeba  řešit  ručně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A46693D3-1842-4916-8E47-C475996865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572979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1690688"/>
          </a:xfrm>
        </p:spPr>
        <p:txBody>
          <a:bodyPr>
            <a:normAutofit fontScale="90000"/>
          </a:bodyPr>
          <a:lstStyle/>
          <a:p>
            <a:r>
              <a:rPr lang="cs-CZ" dirty="0"/>
              <a:t>Uvedení  chybného ISBN  v záznamu = připojení špatné obálky z </a:t>
            </a:r>
            <a:r>
              <a:rPr lang="cs-CZ" dirty="0">
                <a:hlinkClick r:id="rId2"/>
              </a:rPr>
              <a:t>https://www.obalkyknih.cz/ </a:t>
            </a:r>
            <a:endParaRPr lang="cs-CZ" dirty="0"/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58012"/>
            <a:ext cx="10204048" cy="9009385"/>
          </a:xfrm>
        </p:spPr>
      </p:pic>
    </p:spTree>
    <p:extLst>
      <p:ext uri="{BB962C8B-B14F-4D97-AF65-F5344CB8AC3E}">
        <p14:creationId xmlns:p14="http://schemas.microsoft.com/office/powerpoint/2010/main" val="392019781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2434" y="292101"/>
            <a:ext cx="8768366" cy="760413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2800" dirty="0"/>
              <a:t>Příklad – chybně použitého názvu části </a:t>
            </a:r>
            <a:br>
              <a:rPr lang="cs-CZ" sz="2800" dirty="0"/>
            </a:br>
            <a:endParaRPr lang="cs-CZ" sz="28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981200" y="1052514"/>
            <a:ext cx="8229600" cy="496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sz="2000" dirty="0">
                <a:solidFill>
                  <a:srgbClr val="FF0000"/>
                </a:solidFill>
              </a:rPr>
              <a:t>název části neslouží pro zápis informace, které dílo následuje !</a:t>
            </a:r>
            <a:endParaRPr lang="cs-CZ" sz="20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2270" y="1812927"/>
            <a:ext cx="7938184" cy="72582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Ovál 16"/>
          <p:cNvSpPr>
            <a:spLocks noChangeArrowheads="1"/>
          </p:cNvSpPr>
          <p:nvPr/>
        </p:nvSpPr>
        <p:spPr bwMode="auto">
          <a:xfrm>
            <a:off x="5801362" y="3536157"/>
            <a:ext cx="1911259" cy="541479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43285567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1981200" y="292100"/>
            <a:ext cx="8229600" cy="814388"/>
          </a:xfrm>
        </p:spPr>
        <p:txBody>
          <a:bodyPr/>
          <a:lstStyle/>
          <a:p>
            <a:pPr>
              <a:defRPr/>
            </a:pPr>
            <a:r>
              <a:rPr lang="cs-CZ" dirty="0"/>
              <a:t>Záměna název/název edice</a:t>
            </a:r>
          </a:p>
        </p:txBody>
      </p:sp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defRPr/>
            </a:pPr>
            <a:endParaRPr lang="cs-CZ"/>
          </a:p>
        </p:txBody>
      </p:sp>
      <p:pic>
        <p:nvPicPr>
          <p:cNvPr id="19460" name="Obrázek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0038" y="1425575"/>
            <a:ext cx="4292600" cy="4262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1" name="Obdélník 14"/>
          <p:cNvSpPr>
            <a:spLocks noChangeArrowheads="1"/>
          </p:cNvSpPr>
          <p:nvPr/>
        </p:nvSpPr>
        <p:spPr bwMode="auto">
          <a:xfrm>
            <a:off x="1725613" y="2897189"/>
            <a:ext cx="3001962" cy="244475"/>
          </a:xfrm>
          <a:prstGeom prst="rect">
            <a:avLst/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sp>
        <p:nvSpPr>
          <p:cNvPr id="19462" name="Ovál 15"/>
          <p:cNvSpPr>
            <a:spLocks noChangeArrowheads="1"/>
          </p:cNvSpPr>
          <p:nvPr/>
        </p:nvSpPr>
        <p:spPr bwMode="auto">
          <a:xfrm>
            <a:off x="1725614" y="1379539"/>
            <a:ext cx="1800225" cy="719137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  <p:pic>
        <p:nvPicPr>
          <p:cNvPr id="19463" name="Obrázek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1" y="1379539"/>
            <a:ext cx="4829175" cy="4581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4" name="Ovál 16"/>
          <p:cNvSpPr>
            <a:spLocks noChangeArrowheads="1"/>
          </p:cNvSpPr>
          <p:nvPr/>
        </p:nvSpPr>
        <p:spPr bwMode="auto">
          <a:xfrm>
            <a:off x="5519739" y="5305426"/>
            <a:ext cx="3508375" cy="411163"/>
          </a:xfrm>
          <a:prstGeom prst="ellipse">
            <a:avLst/>
          </a:prstGeom>
          <a:noFill/>
          <a:ln w="19050" algn="ctr">
            <a:solidFill>
              <a:srgbClr val="FF0000">
                <a:alpha val="92155"/>
              </a:srgbClr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/>
          <a:lstStyle>
            <a:lvl1pPr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3200">
                <a:solidFill>
                  <a:schemeClr val="tx1"/>
                </a:solidFill>
                <a:latin typeface="Tahoma" panose="020B0604030504040204" pitchFamily="34" charset="0"/>
              </a:defRPr>
            </a:lvl1pPr>
            <a:lvl2pPr marL="742950" indent="-285750">
              <a:spcBef>
                <a:spcPct val="20000"/>
              </a:spcBef>
              <a:buFont typeface="Tahoma" panose="020B0604030504040204" pitchFamily="34" charset="0"/>
              <a:buChar char="–"/>
              <a:defRPr sz="2800">
                <a:solidFill>
                  <a:schemeClr val="tx1"/>
                </a:solidFill>
                <a:latin typeface="Tahoma" panose="020B0604030504040204" pitchFamily="34" charset="0"/>
              </a:defRPr>
            </a:lvl2pPr>
            <a:lvl3pPr marL="1143000" indent="-228600">
              <a:spcBef>
                <a:spcPct val="20000"/>
              </a:spcBef>
              <a:buClr>
                <a:schemeClr val="hlink"/>
              </a:buClr>
              <a:buSzPct val="120000"/>
              <a:buChar char="•"/>
              <a:defRPr sz="2400">
                <a:solidFill>
                  <a:schemeClr val="tx1"/>
                </a:solidFill>
                <a:latin typeface="Tahoma" panose="020B0604030504040204" pitchFamily="34" charset="0"/>
              </a:defRPr>
            </a:lvl3pPr>
            <a:lvl4pPr marL="1600200" indent="-228600">
              <a:spcBef>
                <a:spcPct val="20000"/>
              </a:spcBef>
              <a:buFont typeface="Tahoma" panose="020B0604030504040204" pitchFamily="34" charset="0"/>
              <a:buChar char="–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4pPr>
            <a:lvl5pPr marL="2057400" indent="-228600">
              <a:spcBef>
                <a:spcPct val="20000"/>
              </a:spcBef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80000"/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Tahoma" panose="020B060403050404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SzTx/>
              <a:buFontTx/>
              <a:buNone/>
            </a:pPr>
            <a:endParaRPr lang="cs-CZ" altLang="cs-CZ" sz="1600"/>
          </a:p>
        </p:txBody>
      </p:sp>
    </p:spTree>
    <p:extLst>
      <p:ext uri="{BB962C8B-B14F-4D97-AF65-F5344CB8AC3E}">
        <p14:creationId xmlns:p14="http://schemas.microsoft.com/office/powerpoint/2010/main" val="332488227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79243" y="1574277"/>
            <a:ext cx="11633514" cy="4394082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4817097" y="3629319"/>
            <a:ext cx="678730" cy="669303"/>
          </a:xfrm>
          <a:prstGeom prst="ellipse">
            <a:avLst/>
          </a:prstGeom>
          <a:noFill/>
          <a:ln w="222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>
              <a:ln>
                <a:solidFill>
                  <a:srgbClr val="FF0000"/>
                </a:solidFill>
              </a:ln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15921870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1847851" y="592428"/>
            <a:ext cx="8512175" cy="1036347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altLang="cs-CZ" sz="4000" b="1" dirty="0"/>
              <a:t>Souborný katalog </a:t>
            </a:r>
            <a:r>
              <a:rPr lang="cs-CZ" altLang="cs-CZ" sz="4000" dirty="0"/>
              <a:t>- charakteristika</a:t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65129" y="1377864"/>
            <a:ext cx="9094896" cy="5291226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souhrn bibliografických záznamů fondů knihoven, které se podílejí na tvorbě konkrétního souborného katalogu 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podává informaci, ve které ze zúčastněných knihoven se konkrétní dokument nachází</a:t>
            </a:r>
          </a:p>
          <a:p>
            <a:pPr>
              <a:lnSpc>
                <a:spcPct val="80000"/>
              </a:lnSpc>
              <a:defRPr/>
            </a:pPr>
            <a:r>
              <a:rPr lang="cs-CZ" altLang="cs-CZ" sz="3200" dirty="0"/>
              <a:t>k informaci o umístění dokumentu v určité knihovně slouží sigla (lokační značka)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200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Souborný katalog ČR: </a:t>
            </a:r>
            <a:r>
              <a:rPr lang="cs-CZ" altLang="cs-CZ" sz="3200" dirty="0">
                <a:hlinkClick r:id="rId2"/>
              </a:rPr>
              <a:t>www.caslin.cz</a:t>
            </a:r>
            <a:r>
              <a:rPr lang="cs-CZ" altLang="cs-CZ" sz="3200" dirty="0"/>
              <a:t>  od roku 1995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200" dirty="0"/>
              <a:t>(heterogenní souborný katalog) </a:t>
            </a:r>
          </a:p>
        </p:txBody>
      </p:sp>
    </p:spTree>
    <p:extLst>
      <p:ext uri="{BB962C8B-B14F-4D97-AF65-F5344CB8AC3E}">
        <p14:creationId xmlns:p14="http://schemas.microsoft.com/office/powerpoint/2010/main" val="3218711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973481"/>
          </a:xfrm>
        </p:spPr>
        <p:txBody>
          <a:bodyPr/>
          <a:lstStyle/>
          <a:p>
            <a:r>
              <a:rPr lang="cs-CZ" dirty="0"/>
              <a:t>Knižní  cykly  (  aneb kam s těmi  čísly)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097281"/>
            <a:ext cx="10515600" cy="5529762"/>
          </a:xfrm>
        </p:spPr>
        <p:txBody>
          <a:bodyPr>
            <a:normAutofit/>
          </a:bodyPr>
          <a:lstStyle/>
          <a:p>
            <a:r>
              <a:rPr lang="cs-CZ" sz="2400" dirty="0"/>
              <a:t>Vzhledem k požadavkům knihoven na jednotný a standardizovaný zápis knižních cyklů v bibliografických záznamech schválila PS následující způsob zápisu: kvůli propojení záznamů celého cyklu a jednoduché </a:t>
            </a:r>
            <a:r>
              <a:rPr lang="cs-CZ" sz="2400" dirty="0" err="1"/>
              <a:t>vyhledatelnosti</a:t>
            </a:r>
            <a:r>
              <a:rPr lang="cs-CZ" sz="2400" dirty="0"/>
              <a:t> a uživatelskému komfortu je vhodné přidat </a:t>
            </a:r>
            <a:r>
              <a:rPr lang="cs-CZ" dirty="0"/>
              <a:t>pole 787 s indikátory 08, s návěštím „Z cyklu“ v </a:t>
            </a:r>
            <a:r>
              <a:rPr lang="cs-CZ" dirty="0" err="1"/>
              <a:t>podpoli</a:t>
            </a:r>
            <a:r>
              <a:rPr lang="cs-CZ" dirty="0"/>
              <a:t> $i a označením pořadí v </a:t>
            </a:r>
            <a:r>
              <a:rPr lang="cs-CZ" dirty="0" err="1"/>
              <a:t>podpoli</a:t>
            </a:r>
            <a:r>
              <a:rPr lang="cs-CZ" dirty="0"/>
              <a:t> $g. </a:t>
            </a:r>
          </a:p>
          <a:p>
            <a:r>
              <a:rPr lang="cs-CZ" dirty="0"/>
              <a:t>příklad</a:t>
            </a:r>
          </a:p>
          <a:p>
            <a:r>
              <a:rPr lang="cs-CZ" dirty="0"/>
              <a:t>245 10 $a Zaklínač. $n II, $p Meč osudu / $c Andrzej </a:t>
            </a:r>
            <a:r>
              <a:rPr lang="cs-CZ" dirty="0" err="1"/>
              <a:t>Sapkowski</a:t>
            </a:r>
            <a:r>
              <a:rPr lang="cs-CZ" dirty="0"/>
              <a:t> </a:t>
            </a:r>
          </a:p>
          <a:p>
            <a:r>
              <a:rPr lang="cs-CZ" dirty="0"/>
              <a:t>246 30 $a Meč osudu </a:t>
            </a:r>
          </a:p>
          <a:p>
            <a:r>
              <a:rPr lang="cs-CZ" dirty="0"/>
              <a:t>787 08 $i Z cyklu: $t Zaklínač $g 2 </a:t>
            </a:r>
          </a:p>
          <a:p>
            <a:r>
              <a:rPr lang="cs-CZ" dirty="0">
                <a:hlinkClick r:id="rId2"/>
              </a:rPr>
              <a:t>Podrobná instrukce viz dotaz č. 704</a:t>
            </a:r>
            <a:endParaRPr lang="cs-CZ" dirty="0"/>
          </a:p>
          <a:p>
            <a:r>
              <a:rPr lang="cs-CZ" i="1" dirty="0"/>
              <a:t>Stále  se   do pole 245 n  přidávají čísla , která tam nepatří </a:t>
            </a:r>
            <a:r>
              <a:rPr lang="cs-CZ" i="1" dirty="0">
                <a:sym typeface="Wingdings" panose="05000000000000000000" pitchFamily="2" charset="2"/>
                <a:hlinkClick r:id="rId3"/>
              </a:rPr>
              <a:t></a:t>
            </a:r>
            <a:endParaRPr lang="cs-CZ" i="1" dirty="0"/>
          </a:p>
        </p:txBody>
      </p:sp>
    </p:spTree>
    <p:extLst>
      <p:ext uri="{BB962C8B-B14F-4D97-AF65-F5344CB8AC3E}">
        <p14:creationId xmlns:p14="http://schemas.microsoft.com/office/powerpoint/2010/main" val="294675743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Nadpis 2"/>
          <p:cNvSpPr>
            <a:spLocks noGrp="1"/>
          </p:cNvSpPr>
          <p:nvPr>
            <p:ph type="title"/>
          </p:nvPr>
        </p:nvSpPr>
        <p:spPr>
          <a:xfrm>
            <a:off x="1365161" y="292100"/>
            <a:ext cx="8402727" cy="833438"/>
          </a:xfrm>
        </p:spPr>
        <p:txBody>
          <a:bodyPr/>
          <a:lstStyle/>
          <a:p>
            <a:pPr>
              <a:defRPr/>
            </a:pPr>
            <a:r>
              <a:rPr lang="cs-CZ" dirty="0"/>
              <a:t>Hlavní záhlaví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idx="1"/>
          </p:nvPr>
        </p:nvSpPr>
        <p:spPr>
          <a:xfrm>
            <a:off x="1365161" y="1052514"/>
            <a:ext cx="9903853" cy="4967287"/>
          </a:xfrm>
        </p:spPr>
        <p:txBody>
          <a:bodyPr/>
          <a:lstStyle/>
          <a:p>
            <a:pPr marL="0" indent="0">
              <a:buNone/>
              <a:defRPr/>
            </a:pPr>
            <a:r>
              <a:rPr lang="cs-CZ" dirty="0"/>
              <a:t>V </a:t>
            </a:r>
            <a:r>
              <a:rPr lang="cs-CZ" dirty="0" err="1"/>
              <a:t>deduplikačním</a:t>
            </a:r>
            <a:r>
              <a:rPr lang="cs-CZ" dirty="0"/>
              <a:t> klíči - jen když není přítomno  ISBN nebo </a:t>
            </a:r>
            <a:r>
              <a:rPr lang="cs-CZ" dirty="0" err="1"/>
              <a:t>čnb</a:t>
            </a:r>
            <a:endParaRPr lang="cs-CZ" dirty="0"/>
          </a:p>
          <a:p>
            <a:pPr marL="0" indent="0">
              <a:buNone/>
              <a:defRPr/>
            </a:pPr>
            <a:r>
              <a:rPr lang="cs-CZ" dirty="0"/>
              <a:t>Příklad : autor neuveden </a:t>
            </a:r>
          </a:p>
          <a:p>
            <a:pPr>
              <a:defRPr/>
            </a:pPr>
            <a:endParaRPr lang="cs-CZ" dirty="0"/>
          </a:p>
        </p:txBody>
      </p:sp>
      <p:pic>
        <p:nvPicPr>
          <p:cNvPr id="25604" name="Obrázek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93056" y="2344607"/>
            <a:ext cx="8562975" cy="417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0071720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42434" y="292101"/>
            <a:ext cx="8768366" cy="1120775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Příklad : autor je uveden, i když být uveden nemá (divadelní programy)</a:t>
            </a:r>
          </a:p>
        </p:txBody>
      </p:sp>
      <p:pic>
        <p:nvPicPr>
          <p:cNvPr id="26627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0" y="1628776"/>
            <a:ext cx="8154988" cy="5173663"/>
          </a:xfrm>
        </p:spPr>
      </p:pic>
    </p:spTree>
    <p:extLst>
      <p:ext uri="{BB962C8B-B14F-4D97-AF65-F5344CB8AC3E}">
        <p14:creationId xmlns:p14="http://schemas.microsoft.com/office/powerpoint/2010/main" val="320035744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940158" y="292100"/>
            <a:ext cx="9270642" cy="833438"/>
          </a:xfrm>
        </p:spPr>
        <p:txBody>
          <a:bodyPr/>
          <a:lstStyle/>
          <a:p>
            <a:pPr>
              <a:defRPr/>
            </a:pPr>
            <a:r>
              <a:rPr lang="cs-CZ" sz="3200" dirty="0"/>
              <a:t>Příklad – různé verze stejného jména</a:t>
            </a:r>
          </a:p>
        </p:txBody>
      </p:sp>
      <p:pic>
        <p:nvPicPr>
          <p:cNvPr id="27651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774825" y="1412876"/>
            <a:ext cx="8337550" cy="5102225"/>
          </a:xfrm>
        </p:spPr>
      </p:pic>
    </p:spTree>
    <p:extLst>
      <p:ext uri="{BB962C8B-B14F-4D97-AF65-F5344CB8AC3E}">
        <p14:creationId xmlns:p14="http://schemas.microsoft.com/office/powerpoint/2010/main" val="67201428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87078" y="292101"/>
            <a:ext cx="9423722" cy="90487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3200" dirty="0"/>
              <a:t>Příklad : uveden jiný autor z více možných </a:t>
            </a:r>
            <a:br>
              <a:rPr lang="cs-CZ" sz="3200" dirty="0"/>
            </a:br>
            <a:r>
              <a:rPr lang="cs-CZ" sz="3200" dirty="0"/>
              <a:t>(u dramatizace díla na motivy … – správně autor dramatizace)</a:t>
            </a:r>
          </a:p>
        </p:txBody>
      </p:sp>
      <p:pic>
        <p:nvPicPr>
          <p:cNvPr id="28675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614489" y="1916113"/>
            <a:ext cx="8963025" cy="4621212"/>
          </a:xfrm>
        </p:spPr>
      </p:pic>
    </p:spTree>
    <p:extLst>
      <p:ext uri="{BB962C8B-B14F-4D97-AF65-F5344CB8AC3E}">
        <p14:creationId xmlns:p14="http://schemas.microsoft.com/office/powerpoint/2010/main" val="3416547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22895"/>
          </a:xfrm>
        </p:spPr>
        <p:txBody>
          <a:bodyPr>
            <a:normAutofit fontScale="90000"/>
          </a:bodyPr>
          <a:lstStyle/>
          <a:p>
            <a:r>
              <a:rPr lang="cs-CZ" dirty="0"/>
              <a:t>Vícesvazková  díla – </a:t>
            </a:r>
            <a:r>
              <a:rPr lang="cs-CZ" dirty="0">
                <a:solidFill>
                  <a:srgbClr val="FF0000"/>
                </a:solidFill>
                <a:hlinkClick r:id="rId2"/>
              </a:rPr>
              <a:t>v SKC  tolerované duplicity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35611" y="1825625"/>
            <a:ext cx="6661622" cy="4400780"/>
          </a:xfrm>
          <a:prstGeom prst="rect">
            <a:avLst/>
          </a:prstGeom>
        </p:spPr>
      </p:pic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6797233" y="1226917"/>
            <a:ext cx="5020518" cy="545167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70C0"/>
                </a:solidFill>
              </a:rPr>
              <a:t>Vyhledáváno podle ISBN</a:t>
            </a:r>
          </a:p>
          <a:p>
            <a:r>
              <a:rPr lang="cs-CZ" dirty="0"/>
              <a:t>V jednom záznamu uvedeno ISBN jiného svazku  (Mi-Pan)</a:t>
            </a:r>
          </a:p>
          <a:p>
            <a:r>
              <a:rPr lang="cs-CZ" dirty="0"/>
              <a:t>V jednom záznamu údaj z 245 p uveden  v 245b</a:t>
            </a:r>
          </a:p>
          <a:p>
            <a:r>
              <a:rPr lang="cs-CZ" dirty="0"/>
              <a:t>V jednom  záznamu  chybně interpunkce + neuvedeno 245c + chybí ISBN  souboru </a:t>
            </a:r>
          </a:p>
          <a:p>
            <a:r>
              <a:rPr lang="cs-CZ" dirty="0">
                <a:solidFill>
                  <a:srgbClr val="FF0000"/>
                </a:solidFill>
              </a:rPr>
              <a:t>Jeden záznam – zpracován jednotlivý svazek</a:t>
            </a:r>
          </a:p>
          <a:p>
            <a:r>
              <a:rPr lang="cs-CZ" dirty="0">
                <a:solidFill>
                  <a:srgbClr val="FF0000"/>
                </a:solidFill>
              </a:rPr>
              <a:t>1x  zpracováno  správně jako vícesvazkové dílo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4432697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Zástupný symbol pro obsah 4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443698" y="1622201"/>
            <a:ext cx="6076508" cy="4709294"/>
          </a:xfrm>
          <a:prstGeom prst="rect">
            <a:avLst/>
          </a:prstGeom>
          <a:ln w="19050">
            <a:noFill/>
          </a:ln>
        </p:spPr>
      </p:pic>
      <p:pic>
        <p:nvPicPr>
          <p:cNvPr id="6" name="Zástupný symbol pro obsah 5"/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6595323" y="1583435"/>
            <a:ext cx="5507750" cy="4748060"/>
          </a:xfrm>
          <a:prstGeom prst="rect">
            <a:avLst/>
          </a:prstGeom>
          <a:solidFill>
            <a:srgbClr val="FFFF00"/>
          </a:solidFill>
        </p:spPr>
      </p:pic>
      <p:sp>
        <p:nvSpPr>
          <p:cNvPr id="8" name="Nadpis 1"/>
          <p:cNvSpPr txBox="1">
            <a:spLocks/>
          </p:cNvSpPr>
          <p:nvPr/>
        </p:nvSpPr>
        <p:spPr>
          <a:xfrm>
            <a:off x="443698" y="18071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dirty="0"/>
              <a:t>Jiný druh  dokumentu  ( LDR)</a:t>
            </a:r>
          </a:p>
        </p:txBody>
      </p:sp>
      <p:pic>
        <p:nvPicPr>
          <p:cNvPr id="9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0" y="1622201"/>
            <a:ext cx="6076508" cy="4709294"/>
          </a:xfrm>
          <a:prstGeom prst="rect">
            <a:avLst/>
          </a:prstGeom>
          <a:ln w="19050">
            <a:noFill/>
          </a:ln>
        </p:spPr>
      </p:pic>
      <p:pic>
        <p:nvPicPr>
          <p:cNvPr id="12" name="Zástupný symbol pro obsah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2970" y="1583435"/>
            <a:ext cx="6076508" cy="4709294"/>
          </a:xfrm>
          <a:prstGeom prst="rect">
            <a:avLst/>
          </a:prstGeom>
          <a:ln w="19050">
            <a:noFill/>
          </a:ln>
        </p:spPr>
      </p:pic>
      <p:sp>
        <p:nvSpPr>
          <p:cNvPr id="13" name="Obdélník 12"/>
          <p:cNvSpPr/>
          <p:nvPr/>
        </p:nvSpPr>
        <p:spPr>
          <a:xfrm>
            <a:off x="414426" y="1451387"/>
            <a:ext cx="3168274" cy="65222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6285054" y="1419643"/>
            <a:ext cx="2933284" cy="62907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bdélník 15"/>
          <p:cNvSpPr/>
          <p:nvPr/>
        </p:nvSpPr>
        <p:spPr>
          <a:xfrm>
            <a:off x="9102590" y="4884516"/>
            <a:ext cx="1152579" cy="37039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44889271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62009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cs-CZ" altLang="cs-CZ" dirty="0"/>
              <a:t>Přispívání  do SK ČR 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1027135"/>
            <a:ext cx="11136681" cy="5473874"/>
          </a:xfrm>
        </p:spPr>
        <p:txBody>
          <a:bodyPr>
            <a:noAutofit/>
          </a:bodyPr>
          <a:lstStyle/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/>
              <a:t>Dodávání dat</a:t>
            </a:r>
            <a:r>
              <a:rPr lang="cs-CZ" altLang="cs-CZ" b="1" dirty="0">
                <a:solidFill>
                  <a:srgbClr val="D44B40"/>
                </a:solidFill>
              </a:rPr>
              <a:t> </a:t>
            </a:r>
            <a:r>
              <a:rPr lang="cs-CZ" altLang="cs-CZ" b="1" dirty="0">
                <a:solidFill>
                  <a:srgbClr val="0070C0"/>
                </a:solidFill>
              </a:rPr>
              <a:t>DÁVKOVĚ</a:t>
            </a:r>
            <a:r>
              <a:rPr lang="cs-CZ" altLang="cs-CZ" b="1" dirty="0">
                <a:solidFill>
                  <a:srgbClr val="D44B40"/>
                </a:solidFill>
              </a:rPr>
              <a:t>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rgbClr val="FF0000"/>
                </a:solidFill>
              </a:rPr>
              <a:t>	FTP</a:t>
            </a:r>
            <a:r>
              <a:rPr lang="cs-CZ" altLang="cs-CZ" dirty="0"/>
              <a:t> server 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dirty="0">
                <a:solidFill>
                  <a:srgbClr val="FF0000"/>
                </a:solidFill>
              </a:rPr>
              <a:t>	sklízení dat – OAI protokol</a:t>
            </a: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endParaRPr lang="cs-CZ" altLang="cs-CZ" dirty="0"/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b="1" dirty="0">
                <a:solidFill>
                  <a:srgbClr val="0070C0"/>
                </a:solidFill>
              </a:rPr>
              <a:t>ON-LINE </a:t>
            </a:r>
            <a:r>
              <a:rPr lang="cs-CZ" altLang="cs-CZ" dirty="0">
                <a:solidFill>
                  <a:srgbClr val="0070C0"/>
                </a:solidFill>
              </a:rPr>
              <a:t>- </a:t>
            </a:r>
            <a:r>
              <a:rPr lang="cs-CZ" altLang="cs-CZ" dirty="0"/>
              <a:t>pomocí interaktivního formuláře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přípis /odpis monografií a speciálních druhů dokumentů</a:t>
            </a:r>
          </a:p>
          <a:p>
            <a:r>
              <a:rPr lang="cs-CZ" altLang="cs-CZ" dirty="0"/>
              <a:t>aktualizace periodik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informace o digitalizaci + URL adresy </a:t>
            </a:r>
          </a:p>
          <a:p>
            <a:pPr eaLnBrk="1" hangingPunct="1">
              <a:lnSpc>
                <a:spcPct val="90000"/>
              </a:lnSpc>
            </a:pPr>
            <a:r>
              <a:rPr lang="cs-CZ" altLang="cs-CZ" dirty="0"/>
              <a:t>aktualizace dat o knihovně v </a:t>
            </a:r>
            <a:r>
              <a:rPr lang="cs-CZ" altLang="cs-CZ" dirty="0">
                <a:solidFill>
                  <a:srgbClr val="FF0000"/>
                </a:solidFill>
              </a:rPr>
              <a:t>bázi ADR</a:t>
            </a:r>
          </a:p>
          <a:p>
            <a:pPr eaLnBrk="1" hangingPunct="1">
              <a:lnSpc>
                <a:spcPct val="90000"/>
              </a:lnSpc>
              <a:buFont typeface="Wingdings" panose="05000000000000000000" pitchFamily="2" charset="2"/>
              <a:buNone/>
            </a:pPr>
            <a:r>
              <a:rPr lang="cs-CZ" altLang="cs-CZ" i="1" dirty="0"/>
              <a:t>	SK ČR zajistí školení na vašem pracovišti</a:t>
            </a:r>
            <a:r>
              <a:rPr lang="cs-CZ" altLang="cs-CZ" dirty="0"/>
              <a:t> (financováno z neVISK9)</a:t>
            </a:r>
          </a:p>
        </p:txBody>
      </p:sp>
    </p:spTree>
    <p:extLst>
      <p:ext uri="{BB962C8B-B14F-4D97-AF65-F5344CB8AC3E}">
        <p14:creationId xmlns:p14="http://schemas.microsoft.com/office/powerpoint/2010/main" val="44933955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1DD0E1F-8781-4D2B-8B08-DDC1C25F6B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/>
              <a:t>Jak přispívat  do SK ČR :</a:t>
            </a:r>
            <a:br>
              <a:rPr lang="cs-CZ" dirty="0"/>
            </a:br>
            <a:endParaRPr lang="cs-CZ" sz="2700" dirty="0"/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5DFE75B4-0AB3-4113-9A6B-A98302EC8F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906073"/>
            <a:ext cx="5181600" cy="4270890"/>
          </a:xfrm>
        </p:spPr>
        <p:txBody>
          <a:bodyPr>
            <a:normAutofit lnSpcReduction="10000"/>
          </a:bodyPr>
          <a:lstStyle/>
          <a:p>
            <a:pPr marL="0" indent="0" algn="l">
              <a:buNone/>
            </a:pPr>
            <a:r>
              <a:rPr lang="cs-CZ" b="1" i="0" dirty="0">
                <a:solidFill>
                  <a:srgbClr val="233A45"/>
                </a:solidFill>
                <a:effectLst/>
                <a:latin typeface="Arial" panose="020B0604020202020204" pitchFamily="34" charset="0"/>
              </a:rPr>
              <a:t>Co je třeba nahlásit pro zahájení testování: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URL OAI provideru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jméno setu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e-mailovou adresu, na kterou má být odesílána zpráva o výsledku sklizně dat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cs-CZ" b="0" i="0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periodicitu sklízení (denní, týdenní, měsíční nebo čtvrtletní)</a:t>
            </a:r>
          </a:p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1A4D5666-D7BC-44B8-9687-98507E8377F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2202" y="1690688"/>
            <a:ext cx="5437488" cy="4155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474661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22B6FF6-F2C4-4AB3-A553-E7A1C7C623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4000" dirty="0"/>
              <a:t>Př. ABG016 – Místní knihovna  Horní  Počernice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5874C4CC-9D49-4607-9781-48B37010D38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4"/>
            <a:ext cx="10515600" cy="4794117"/>
          </a:xfrm>
        </p:spPr>
        <p:txBody>
          <a:bodyPr>
            <a:normAutofit lnSpcReduction="10000"/>
          </a:bodyPr>
          <a:lstStyle/>
          <a:p>
            <a:r>
              <a:rPr lang="cs-CZ" dirty="0"/>
              <a:t>24. listopadu 2023 na  Regionálních  funkcích v Pardubicích – první kontakt ze  strany metodického centra pro regionální funkce </a:t>
            </a:r>
            <a:r>
              <a:rPr lang="cs-CZ" dirty="0" err="1"/>
              <a:t>MěK</a:t>
            </a:r>
            <a:r>
              <a:rPr lang="cs-CZ" dirty="0"/>
              <a:t> Praha</a:t>
            </a:r>
          </a:p>
          <a:p>
            <a:r>
              <a:rPr lang="cs-CZ" dirty="0"/>
              <a:t>Osobní 1.12. setkání s kolegyněmi  z metodického centra pro regionální funkce ohledně  přispívání obsluhovaných knihoven do SK ČR, vybrána knihovna pro otestování </a:t>
            </a:r>
          </a:p>
          <a:p>
            <a:r>
              <a:rPr lang="cs-CZ" dirty="0"/>
              <a:t>během prosince 2023-ledna 2024 e-mailová korespondence (SK ČR/ MC RF/Fa </a:t>
            </a:r>
            <a:r>
              <a:rPr lang="cs-CZ" dirty="0" err="1"/>
              <a:t>Tritius</a:t>
            </a:r>
            <a:r>
              <a:rPr lang="cs-CZ" dirty="0"/>
              <a:t>) - nastavení parametrů pro sklizeň dat a její  otestování + připsání cca 19000  záznamů z ABG016</a:t>
            </a:r>
          </a:p>
          <a:p>
            <a:r>
              <a:rPr lang="cs-CZ" dirty="0"/>
              <a:t>od 4.2. 2024 pravidelné sklizně a importy  nových přírůstků do SK ČR + statistiky o importech /interval sklizní 1x měsíčně / výsledky  importů  zasílány na region@mlp.cz 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353458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19CC-D27B-4678-A77F-95AA2E9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Souborné katalogy v ČR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5E342-25E2-4B8D-A0C7-EBFB96BF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521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Heterogenní (různé knihovní systémy, různé typy  knihoven)</a:t>
            </a:r>
          </a:p>
        </p:txBody>
      </p:sp>
      <p:pic>
        <p:nvPicPr>
          <p:cNvPr id="8" name="Zástupný obsah 7">
            <a:hlinkClick r:id="rId2"/>
            <a:extLst>
              <a:ext uri="{FF2B5EF4-FFF2-40B4-BE49-F238E27FC236}">
                <a16:creationId xmlns:a16="http://schemas.microsoft.com/office/drawing/2014/main" id="{0D5A8B27-6E6E-4FB5-B284-C6F0346CCC61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395" y="2262548"/>
            <a:ext cx="5562572" cy="3927115"/>
          </a:xfrm>
        </p:spPr>
      </p:pic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B4AFF-7985-4AD5-925E-C19B4B3B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5214"/>
          </a:xfrm>
        </p:spPr>
        <p:txBody>
          <a:bodyPr>
            <a:normAutofit fontScale="55000" lnSpcReduction="20000"/>
          </a:bodyPr>
          <a:lstStyle/>
          <a:p>
            <a:r>
              <a:rPr lang="cs-CZ" dirty="0"/>
              <a:t>Homogenní (jeden konkrétní knihovní sytém , knihovny stejného typu) </a:t>
            </a:r>
          </a:p>
        </p:txBody>
      </p:sp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2549FDE3-4C3C-4449-932E-C828E0598724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7865" y="2262548"/>
            <a:ext cx="5002893" cy="3927115"/>
          </a:xfrm>
        </p:spPr>
      </p:pic>
    </p:spTree>
    <p:extLst>
      <p:ext uri="{BB962C8B-B14F-4D97-AF65-F5344CB8AC3E}">
        <p14:creationId xmlns:p14="http://schemas.microsoft.com/office/powerpoint/2010/main" val="4954395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Po importu do SKC se vytvoří </a:t>
            </a:r>
            <a:r>
              <a:rPr lang="cs-CZ" dirty="0">
                <a:hlinkClick r:id="rId2"/>
              </a:rPr>
              <a:t>statistika</a:t>
            </a:r>
            <a:r>
              <a:rPr lang="cs-CZ" dirty="0"/>
              <a:t>  na Webu</a:t>
            </a:r>
            <a:br>
              <a:rPr lang="cs-CZ" dirty="0"/>
            </a:br>
            <a:r>
              <a:rPr lang="cs-CZ" dirty="0"/>
              <a:t>o importu a odešlou dva informativní e-maily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Ukázka statistiky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Výpis chyb :</a:t>
            </a:r>
          </a:p>
          <a:p>
            <a:pPr marL="0" indent="0">
              <a:buNone/>
            </a:pPr>
            <a:r>
              <a:rPr lang="cs-CZ" dirty="0"/>
              <a:t>Identifikační čísla mohou odkazovat na konkrétní záznam do katalogu přispívající knihovny na webu nebo přímo do konkrétního záznamu v modulu katalogizace. </a:t>
            </a:r>
          </a:p>
          <a:p>
            <a:endParaRPr 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199" y="2371412"/>
            <a:ext cx="10660693" cy="17343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46717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787270"/>
          </a:xfrm>
        </p:spPr>
        <p:txBody>
          <a:bodyPr>
            <a:noAutofit/>
          </a:bodyPr>
          <a:lstStyle/>
          <a:p>
            <a:r>
              <a:rPr lang="cs-CZ" sz="2400" dirty="0"/>
              <a:t>E-maily  zasílané  po importu dat do SKC  (1)</a:t>
            </a:r>
            <a:br>
              <a:rPr lang="cs-CZ" sz="2400" dirty="0"/>
            </a:br>
            <a:r>
              <a:rPr lang="cs-CZ" sz="3600" i="1" dirty="0"/>
              <a:t>předmět: </a:t>
            </a:r>
            <a:r>
              <a:rPr lang="cs-CZ" sz="3600" dirty="0"/>
              <a:t>SIGLA - sklizeň pro SKC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365337"/>
            <a:ext cx="10515600" cy="5636712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cs-CZ" sz="3000" dirty="0"/>
              <a:t>Pro import do SKC jsou </a:t>
            </a:r>
            <a:r>
              <a:rPr lang="cs-CZ" sz="3000" dirty="0" err="1"/>
              <a:t>pripraveny</a:t>
            </a:r>
            <a:r>
              <a:rPr lang="cs-CZ" sz="3000" dirty="0"/>
              <a:t> </a:t>
            </a:r>
            <a:r>
              <a:rPr lang="cs-CZ" sz="3000" dirty="0" err="1"/>
              <a:t>zaznamy</a:t>
            </a:r>
            <a:r>
              <a:rPr lang="cs-CZ" sz="3000" dirty="0"/>
              <a:t> za </a:t>
            </a:r>
            <a:r>
              <a:rPr lang="cs-CZ" sz="3000" dirty="0" err="1"/>
              <a:t>obdobi</a:t>
            </a:r>
            <a:r>
              <a:rPr lang="cs-CZ" sz="3000" dirty="0"/>
              <a:t>:  </a:t>
            </a:r>
          </a:p>
          <a:p>
            <a:pPr marL="0" indent="0">
              <a:buNone/>
            </a:pPr>
            <a:r>
              <a:rPr lang="cs-CZ" sz="3000" dirty="0"/>
              <a:t>2019/09/21 - 2019/09/28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SIGLA</a:t>
            </a:r>
            <a:r>
              <a:rPr lang="cs-CZ" dirty="0"/>
              <a:t>_190928  -  114</a:t>
            </a:r>
          </a:p>
          <a:p>
            <a:pPr marL="0" indent="0">
              <a:buNone/>
            </a:pPr>
            <a:r>
              <a:rPr lang="cs-CZ" dirty="0"/>
              <a:t> </a:t>
            </a:r>
          </a:p>
          <a:p>
            <a:pPr marL="0" indent="0">
              <a:buNone/>
            </a:pPr>
            <a:r>
              <a:rPr lang="cs-CZ" sz="3000" dirty="0" err="1"/>
              <a:t>Zaznamy</a:t>
            </a:r>
            <a:r>
              <a:rPr lang="cs-CZ" sz="3000" dirty="0"/>
              <a:t> k odpisu: </a:t>
            </a:r>
          </a:p>
          <a:p>
            <a:pPr marL="0" indent="0">
              <a:buNone/>
            </a:pPr>
            <a:r>
              <a:rPr lang="cs-CZ" dirty="0">
                <a:solidFill>
                  <a:srgbClr val="FF0000"/>
                </a:solidFill>
              </a:rPr>
              <a:t>SIGLA</a:t>
            </a:r>
            <a:r>
              <a:rPr lang="cs-CZ" dirty="0"/>
              <a:t>_190928_del  -  0</a:t>
            </a:r>
          </a:p>
          <a:p>
            <a:endParaRPr lang="cs-CZ" dirty="0"/>
          </a:p>
          <a:p>
            <a:pPr marL="0" indent="0">
              <a:buNone/>
            </a:pPr>
            <a:r>
              <a:rPr lang="cs-CZ" dirty="0" err="1"/>
              <a:t>neplatna</a:t>
            </a:r>
            <a:r>
              <a:rPr lang="cs-CZ" dirty="0"/>
              <a:t> hodnota v poli 910: </a:t>
            </a:r>
          </a:p>
          <a:p>
            <a:pPr marL="0" indent="0">
              <a:buNone/>
            </a:pPr>
            <a:r>
              <a:rPr lang="cs-CZ" dirty="0"/>
              <a:t>000000875 001   L 0253952</a:t>
            </a:r>
          </a:p>
          <a:p>
            <a:pPr marL="0" indent="0">
              <a:buNone/>
            </a:pPr>
            <a:r>
              <a:rPr lang="cs-CZ" dirty="0"/>
              <a:t>000000875 910   L </a:t>
            </a:r>
          </a:p>
          <a:p>
            <a:pPr marL="0" indent="0">
              <a:buNone/>
            </a:pPr>
            <a:r>
              <a:rPr lang="cs-CZ" dirty="0"/>
              <a:t>000001109 001   L 0257101</a:t>
            </a:r>
          </a:p>
          <a:p>
            <a:pPr marL="0" indent="0">
              <a:buNone/>
            </a:pPr>
            <a:r>
              <a:rPr lang="cs-CZ" dirty="0"/>
              <a:t>000001109 910   L $$</a:t>
            </a:r>
            <a:r>
              <a:rPr lang="cs-CZ" dirty="0" err="1"/>
              <a:t>aVYG</a:t>
            </a:r>
            <a:endParaRPr lang="cs-CZ" dirty="0"/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4812230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200415"/>
            <a:ext cx="10515600" cy="764089"/>
          </a:xfrm>
        </p:spPr>
        <p:txBody>
          <a:bodyPr>
            <a:noAutofit/>
          </a:bodyPr>
          <a:lstStyle/>
          <a:p>
            <a:r>
              <a:rPr lang="cs-CZ" sz="2400" dirty="0"/>
              <a:t>E-maily zasílané  po importu dat do SKC  (2)</a:t>
            </a:r>
            <a:br>
              <a:rPr lang="cs-CZ" sz="3600" dirty="0"/>
            </a:br>
            <a:r>
              <a:rPr lang="cs-CZ" sz="3600" dirty="0"/>
              <a:t> </a:t>
            </a:r>
            <a:r>
              <a:rPr lang="cs-CZ" sz="3600" i="1" dirty="0"/>
              <a:t>předmět: </a:t>
            </a:r>
            <a:r>
              <a:rPr lang="cs-CZ" sz="3600" dirty="0"/>
              <a:t>Export a import </a:t>
            </a:r>
            <a:r>
              <a:rPr lang="cs-CZ" sz="3600" dirty="0" err="1"/>
              <a:t>zaznamu</a:t>
            </a:r>
            <a:r>
              <a:rPr lang="cs-CZ" sz="3600" dirty="0"/>
              <a:t> do SKC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277655"/>
            <a:ext cx="10515600" cy="5580344"/>
          </a:xfrm>
        </p:spPr>
        <p:txBody>
          <a:bodyPr>
            <a:normAutofit fontScale="32500" lnSpcReduction="20000"/>
          </a:bodyPr>
          <a:lstStyle/>
          <a:p>
            <a:pPr marL="0" lvl="0" indent="0">
              <a:buNone/>
            </a:pPr>
            <a:r>
              <a:rPr lang="cs-CZ" sz="5900" dirty="0" err="1"/>
              <a:t>Probehl</a:t>
            </a:r>
            <a:r>
              <a:rPr lang="cs-CZ" sz="5900" dirty="0"/>
              <a:t> export a import </a:t>
            </a:r>
            <a:r>
              <a:rPr lang="cs-CZ" sz="5900" dirty="0" err="1"/>
              <a:t>zaznamu</a:t>
            </a:r>
            <a:r>
              <a:rPr lang="cs-CZ" sz="5900" dirty="0"/>
              <a:t> do SKC: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2"/>
              </a:rPr>
              <a:t>http://aleph.nkp.cz/web/skc/SIGLA/SIGLAd.htm#abe320_190525</a:t>
            </a:r>
            <a:endParaRPr lang="cs-CZ" sz="5900" dirty="0"/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3"/>
              </a:rPr>
              <a:t>http://aleph.nkp.cz/web/skc/SIGLA/SIGLAo.htm#abe320_190525_z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Zaznamy</a:t>
            </a:r>
            <a:r>
              <a:rPr lang="cs-CZ" sz="5900" dirty="0"/>
              <a:t> k </a:t>
            </a:r>
            <a:r>
              <a:rPr lang="cs-CZ" sz="5900" dirty="0" err="1"/>
              <a:t>oprave</a:t>
            </a:r>
            <a:r>
              <a:rPr lang="cs-CZ" sz="5900" dirty="0"/>
              <a:t>: </a:t>
            </a:r>
          </a:p>
          <a:p>
            <a:pPr lvl="0"/>
            <a:r>
              <a:rPr lang="cs-CZ" sz="5900" dirty="0"/>
              <a:t>- knihy a </a:t>
            </a:r>
            <a:r>
              <a:rPr lang="cs-CZ" sz="5900" dirty="0" err="1"/>
              <a:t>spec</a:t>
            </a:r>
            <a:r>
              <a:rPr lang="cs-CZ" sz="5900" dirty="0"/>
              <a:t>. dokumenty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/>
              <a:t>http://aleph.nkp.cz/web/skc/SIGLA/SIGLA_190525_m_err.htm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Aktualizovane</a:t>
            </a:r>
            <a:r>
              <a:rPr lang="cs-CZ" sz="5900" dirty="0"/>
              <a:t>/</a:t>
            </a:r>
            <a:r>
              <a:rPr lang="cs-CZ" sz="5900" dirty="0" err="1"/>
              <a:t>opravene</a:t>
            </a:r>
            <a:r>
              <a:rPr lang="cs-CZ" sz="5900" dirty="0"/>
              <a:t> </a:t>
            </a:r>
            <a:r>
              <a:rPr lang="cs-CZ" sz="5900" dirty="0" err="1"/>
              <a:t>zaznamy</a:t>
            </a:r>
            <a:endParaRPr lang="cs-CZ" sz="5900" dirty="0"/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4"/>
              </a:rPr>
              <a:t>http://aleph.nkp.cz/web/skc/SIGLA/SIGLA_190525_z_err.htm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Neopravene</a:t>
            </a:r>
            <a:r>
              <a:rPr lang="cs-CZ" sz="5900" dirty="0"/>
              <a:t> </a:t>
            </a:r>
            <a:r>
              <a:rPr lang="cs-CZ" sz="5900" dirty="0" err="1"/>
              <a:t>zaznamy</a:t>
            </a:r>
            <a:r>
              <a:rPr lang="cs-CZ" sz="5900" dirty="0"/>
              <a:t> z </a:t>
            </a:r>
            <a:r>
              <a:rPr lang="cs-CZ" sz="5900" dirty="0" err="1"/>
              <a:t>drivejsich</a:t>
            </a:r>
            <a:r>
              <a:rPr lang="cs-CZ" sz="5900" dirty="0"/>
              <a:t> importu: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5"/>
              </a:rPr>
              <a:t>http://aleph.nkp.cz/web/SIGLA/SIGLA_import_err.htm</a:t>
            </a:r>
            <a:endParaRPr lang="cs-CZ" sz="5900" dirty="0"/>
          </a:p>
          <a:p>
            <a:pPr marL="0" lvl="0" indent="0">
              <a:buNone/>
            </a:pPr>
            <a:r>
              <a:rPr lang="cs-CZ" sz="5900" dirty="0"/>
              <a:t> </a:t>
            </a:r>
          </a:p>
          <a:p>
            <a:pPr marL="0" lvl="0" indent="0">
              <a:buNone/>
            </a:pPr>
            <a:r>
              <a:rPr lang="cs-CZ" sz="5900" dirty="0" err="1"/>
              <a:t>Pravdepodobne</a:t>
            </a:r>
            <a:r>
              <a:rPr lang="cs-CZ" sz="5900" dirty="0"/>
              <a:t> duplicity: </a:t>
            </a:r>
          </a:p>
          <a:p>
            <a:pPr lvl="0"/>
            <a:r>
              <a:rPr lang="cs-CZ" sz="5900" dirty="0"/>
              <a:t>   </a:t>
            </a:r>
            <a:r>
              <a:rPr lang="cs-CZ" sz="5900" u="sng" dirty="0">
                <a:hlinkClick r:id="rId6"/>
              </a:rPr>
              <a:t>http://aleph.nkp.cz/web/skc/SIGLA/SIGLA_import_dup.htm</a:t>
            </a:r>
            <a:endParaRPr lang="cs-CZ" sz="5900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3641913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1089" y="115888"/>
            <a:ext cx="7043737" cy="6597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2750" y="5451456"/>
            <a:ext cx="12233836" cy="1172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5026770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74952"/>
          </a:xfrm>
        </p:spPr>
        <p:txBody>
          <a:bodyPr/>
          <a:lstStyle/>
          <a:p>
            <a:r>
              <a:rPr lang="cs-CZ" dirty="0"/>
              <a:t>On-line formulář pro aktualizaci dat v </a:t>
            </a:r>
            <a:r>
              <a:rPr lang="cs-CZ" dirty="0">
                <a:hlinkClick r:id="rId2"/>
              </a:rPr>
              <a:t>SK ČR </a:t>
            </a:r>
            <a:endParaRPr lang="cs-CZ" dirty="0"/>
          </a:p>
        </p:txBody>
      </p:sp>
      <p:pic>
        <p:nvPicPr>
          <p:cNvPr id="4" name="Zástupný symbol pro obsah 3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20" y="1240078"/>
            <a:ext cx="9257262" cy="6078856"/>
          </a:xfrm>
        </p:spPr>
      </p:pic>
    </p:spTree>
    <p:extLst>
      <p:ext uri="{BB962C8B-B14F-4D97-AF65-F5344CB8AC3E}">
        <p14:creationId xmlns:p14="http://schemas.microsoft.com/office/powerpoint/2010/main" val="90916726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aoblený obdélník 18">
            <a:extLst>
              <a:ext uri="{FF2B5EF4-FFF2-40B4-BE49-F238E27FC236}">
                <a16:creationId xmlns:a16="http://schemas.microsoft.com/office/drawing/2014/main" id="{84856AEF-E116-4782-8E25-7F2A9994F640}"/>
              </a:ext>
            </a:extLst>
          </p:cNvPr>
          <p:cNvSpPr/>
          <p:nvPr/>
        </p:nvSpPr>
        <p:spPr>
          <a:xfrm>
            <a:off x="4800601" y="1311276"/>
            <a:ext cx="2638425" cy="4638675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algn="ctr">
              <a:defRPr/>
            </a:pPr>
            <a:r>
              <a:rPr lang="cs-CZ" sz="4000" dirty="0">
                <a:solidFill>
                  <a:srgbClr val="0033CC"/>
                </a:solidFill>
              </a:rPr>
              <a:t>ADR</a:t>
            </a:r>
          </a:p>
          <a:p>
            <a:pPr algn="ctr">
              <a:defRPr/>
            </a:pPr>
            <a:r>
              <a:rPr lang="cs-CZ" altLang="cs-CZ" sz="1400" b="1" dirty="0">
                <a:solidFill>
                  <a:srgbClr val="0070C0"/>
                </a:solidFill>
              </a:rPr>
              <a:t>(Centrální adresář knihoven a informačních institucí v ČR) </a:t>
            </a:r>
            <a:r>
              <a:rPr lang="cs-CZ" altLang="cs-CZ" sz="2400" b="1" dirty="0">
                <a:solidFill>
                  <a:srgbClr val="FF0000"/>
                </a:solidFill>
              </a:rPr>
              <a:t>6463</a:t>
            </a:r>
            <a:r>
              <a:rPr lang="cs-CZ" altLang="cs-CZ" b="1" dirty="0">
                <a:solidFill>
                  <a:srgbClr val="FF0000"/>
                </a:solidFill>
              </a:rPr>
              <a:t> </a:t>
            </a:r>
            <a:r>
              <a:rPr lang="cs-CZ" altLang="cs-CZ" dirty="0">
                <a:solidFill>
                  <a:srgbClr val="FF0000"/>
                </a:solidFill>
              </a:rPr>
              <a:t>záznamů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„živých“ knihoven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V současné době nejúplnější zdroj informací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o knihovnách </a:t>
            </a:r>
          </a:p>
          <a:p>
            <a:pPr algn="ctr">
              <a:defRPr/>
            </a:pPr>
            <a:r>
              <a:rPr lang="cs-CZ" altLang="cs-CZ" dirty="0">
                <a:solidFill>
                  <a:srgbClr val="FF0000"/>
                </a:solidFill>
              </a:rPr>
              <a:t>a informačních institucích v ČR</a:t>
            </a:r>
          </a:p>
          <a:p>
            <a:pPr algn="ctr">
              <a:defRPr/>
            </a:pPr>
            <a:endParaRPr lang="cs-CZ" alt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hlinkClick r:id="rId3"/>
              </a:rPr>
              <a:t>https://aleph.nkp.cz/</a:t>
            </a:r>
          </a:p>
          <a:p>
            <a:pPr algn="ctr">
              <a:defRPr/>
            </a:pPr>
            <a:r>
              <a:rPr lang="cs-CZ" sz="1600" dirty="0" err="1">
                <a:hlinkClick r:id="rId3"/>
              </a:rPr>
              <a:t>cze</a:t>
            </a:r>
            <a:r>
              <a:rPr lang="cs-CZ" sz="1600" dirty="0">
                <a:hlinkClick r:id="rId3"/>
              </a:rPr>
              <a:t>/</a:t>
            </a:r>
            <a:r>
              <a:rPr lang="cs-CZ" sz="1600" dirty="0" err="1">
                <a:hlinkClick r:id="rId3"/>
              </a:rPr>
              <a:t>adr</a:t>
            </a:r>
            <a:endParaRPr lang="cs-CZ" sz="1600" dirty="0">
              <a:solidFill>
                <a:srgbClr val="0033CC"/>
              </a:solidFill>
            </a:endParaRPr>
          </a:p>
        </p:txBody>
      </p:sp>
      <p:sp>
        <p:nvSpPr>
          <p:cNvPr id="6147" name="Nadpis 3">
            <a:extLst>
              <a:ext uri="{FF2B5EF4-FFF2-40B4-BE49-F238E27FC236}">
                <a16:creationId xmlns:a16="http://schemas.microsoft.com/office/drawing/2014/main" id="{6D5BC0EF-3F2A-4B2B-8B58-E3BAFD153D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28788" y="133350"/>
            <a:ext cx="9853611" cy="1143000"/>
          </a:xfrm>
        </p:spPr>
        <p:txBody>
          <a:bodyPr/>
          <a:lstStyle/>
          <a:p>
            <a:pPr eaLnBrk="1" hangingPunct="1"/>
            <a:r>
              <a:rPr lang="cs-CZ" altLang="cs-CZ" sz="3200" dirty="0">
                <a:solidFill>
                  <a:srgbClr val="F02B10"/>
                </a:solidFill>
              </a:rPr>
              <a:t>NK ČR – Odd. souborných katalogů  spravuje báze: </a:t>
            </a:r>
          </a:p>
        </p:txBody>
      </p:sp>
      <p:sp>
        <p:nvSpPr>
          <p:cNvPr id="15" name="Zaoblený obdélník 14">
            <a:extLst>
              <a:ext uri="{FF2B5EF4-FFF2-40B4-BE49-F238E27FC236}">
                <a16:creationId xmlns:a16="http://schemas.microsoft.com/office/drawing/2014/main" id="{012A39E2-D8BF-4A16-AAC5-9C22E361D53C}"/>
              </a:ext>
            </a:extLst>
          </p:cNvPr>
          <p:cNvSpPr/>
          <p:nvPr/>
        </p:nvSpPr>
        <p:spPr>
          <a:xfrm>
            <a:off x="1728789" y="1284288"/>
            <a:ext cx="2949575" cy="4737100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sz="4000" dirty="0">
                <a:solidFill>
                  <a:srgbClr val="0033CC"/>
                </a:solidFill>
              </a:rPr>
              <a:t>SKC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</a:rPr>
              <a:t>8.424.033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záznamů  českých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i zahraničních  monografií, seriálů a speciálních druhů dokumentů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 </a:t>
            </a:r>
            <a:r>
              <a:rPr lang="cs-CZ" sz="2800" b="1" dirty="0">
                <a:solidFill>
                  <a:srgbClr val="FF0000"/>
                </a:solidFill>
              </a:rPr>
              <a:t>530</a:t>
            </a:r>
            <a:r>
              <a:rPr lang="cs-CZ" dirty="0">
                <a:solidFill>
                  <a:srgbClr val="FF0000"/>
                </a:solidFill>
              </a:rPr>
              <a:t> </a:t>
            </a:r>
            <a:r>
              <a:rPr lang="cs-CZ" b="1" dirty="0">
                <a:solidFill>
                  <a:srgbClr val="FF0000"/>
                </a:solidFill>
              </a:rPr>
              <a:t>českých knihoven 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Digitalizovaný dokument připojen k  </a:t>
            </a:r>
            <a:r>
              <a:rPr lang="cs-CZ" sz="2400" b="1" dirty="0">
                <a:solidFill>
                  <a:schemeClr val="tx1"/>
                </a:solidFill>
              </a:rPr>
              <a:t>534.088 </a:t>
            </a:r>
            <a:r>
              <a:rPr lang="cs-CZ" dirty="0">
                <a:solidFill>
                  <a:schemeClr val="tx1"/>
                </a:solidFill>
              </a:rPr>
              <a:t>záznamům </a:t>
            </a:r>
          </a:p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altLang="cs-CZ" u="sng" dirty="0">
                <a:solidFill>
                  <a:srgbClr val="D44B40"/>
                </a:solidFill>
                <a:hlinkClick r:id="rId4"/>
              </a:rPr>
              <a:t>https://skc.nkp.cz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0033CC"/>
              </a:solidFill>
            </a:endParaRPr>
          </a:p>
        </p:txBody>
      </p:sp>
      <p:sp>
        <p:nvSpPr>
          <p:cNvPr id="20" name="Zaoblený obdélník 19">
            <a:extLst>
              <a:ext uri="{FF2B5EF4-FFF2-40B4-BE49-F238E27FC236}">
                <a16:creationId xmlns:a16="http://schemas.microsoft.com/office/drawing/2014/main" id="{C806A36F-3D9D-4C2F-A1A4-D5AD8FFC83A3}"/>
              </a:ext>
            </a:extLst>
          </p:cNvPr>
          <p:cNvSpPr/>
          <p:nvPr/>
        </p:nvSpPr>
        <p:spPr>
          <a:xfrm>
            <a:off x="7561263" y="1303338"/>
            <a:ext cx="2819400" cy="4646612"/>
          </a:xfrm>
          <a:prstGeom prst="roundRect">
            <a:avLst/>
          </a:prstGeom>
          <a:noFill/>
          <a:ln>
            <a:solidFill>
              <a:srgbClr val="FF006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cs-CZ" dirty="0">
                <a:solidFill>
                  <a:srgbClr val="0033CC"/>
                </a:solidFill>
              </a:rPr>
              <a:t> </a:t>
            </a:r>
            <a:r>
              <a:rPr lang="cs-CZ" sz="4000" dirty="0">
                <a:solidFill>
                  <a:srgbClr val="0033CC"/>
                </a:solidFill>
              </a:rPr>
              <a:t>ANL</a:t>
            </a:r>
          </a:p>
          <a:p>
            <a:pPr algn="ctr">
              <a:defRPr/>
            </a:pPr>
            <a:r>
              <a:rPr lang="cs-CZ" sz="2400" b="1" dirty="0">
                <a:solidFill>
                  <a:srgbClr val="FF0000"/>
                </a:solidFill>
              </a:rPr>
              <a:t>1.985.814 </a:t>
            </a:r>
            <a:r>
              <a:rPr lang="cs-CZ" dirty="0">
                <a:solidFill>
                  <a:srgbClr val="FF0000"/>
                </a:solidFill>
              </a:rPr>
              <a:t>záznamů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článků a statí,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 které jsou obsaženy 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v seriálech a sbornících, vydávaných na území ČR</a:t>
            </a:r>
          </a:p>
          <a:p>
            <a:pPr algn="ctr">
              <a:defRPr/>
            </a:pPr>
            <a:r>
              <a:rPr lang="cs-CZ" dirty="0">
                <a:solidFill>
                  <a:srgbClr val="FF0000"/>
                </a:solidFill>
              </a:rPr>
              <a:t>z </a:t>
            </a:r>
            <a:r>
              <a:rPr lang="cs-CZ" sz="2800" b="1" dirty="0">
                <a:solidFill>
                  <a:srgbClr val="FF0000"/>
                </a:solidFill>
              </a:rPr>
              <a:t>40</a:t>
            </a:r>
            <a:r>
              <a:rPr lang="cs-CZ" dirty="0">
                <a:solidFill>
                  <a:srgbClr val="FF0000"/>
                </a:solidFill>
              </a:rPr>
              <a:t> přispívajících knihoven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Plný text článku připojen </a:t>
            </a:r>
          </a:p>
          <a:p>
            <a:pPr algn="ctr">
              <a:defRPr/>
            </a:pPr>
            <a:r>
              <a:rPr lang="cs-CZ" dirty="0">
                <a:solidFill>
                  <a:schemeClr val="tx1"/>
                </a:solidFill>
              </a:rPr>
              <a:t> k  </a:t>
            </a:r>
            <a:r>
              <a:rPr lang="cs-CZ" sz="2000" b="1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609.498 </a:t>
            </a:r>
            <a:r>
              <a:rPr lang="cs-CZ" sz="2000" b="1" dirty="0">
                <a:solidFill>
                  <a:schemeClr val="tx1"/>
                </a:solidFill>
              </a:rPr>
              <a:t> </a:t>
            </a:r>
            <a:r>
              <a:rPr lang="cs-CZ" dirty="0">
                <a:solidFill>
                  <a:schemeClr val="tx1"/>
                </a:solidFill>
              </a:rPr>
              <a:t>záznamům  </a:t>
            </a: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FF0000"/>
              </a:solidFill>
            </a:endParaRPr>
          </a:p>
          <a:p>
            <a:pPr algn="ctr">
              <a:defRPr/>
            </a:pPr>
            <a:r>
              <a:rPr lang="cs-CZ" sz="1600" dirty="0">
                <a:solidFill>
                  <a:srgbClr val="FFC000"/>
                </a:solidFill>
                <a:hlinkClick r:id="rId5"/>
              </a:rPr>
              <a:t>https://aleph.nkp.cz/cze/anl</a:t>
            </a:r>
            <a:endParaRPr lang="cs-CZ" sz="1600" dirty="0">
              <a:solidFill>
                <a:srgbClr val="FFC000"/>
              </a:solidFill>
            </a:endParaRPr>
          </a:p>
          <a:p>
            <a:pPr algn="ctr">
              <a:defRPr/>
            </a:pPr>
            <a:endParaRPr lang="cs-CZ" dirty="0">
              <a:solidFill>
                <a:srgbClr val="0033CC"/>
              </a:solidFill>
            </a:endParaRPr>
          </a:p>
        </p:txBody>
      </p:sp>
      <p:pic>
        <p:nvPicPr>
          <p:cNvPr id="6150" name="Obrázek 3">
            <a:extLst>
              <a:ext uri="{FF2B5EF4-FFF2-40B4-BE49-F238E27FC236}">
                <a16:creationId xmlns:a16="http://schemas.microsoft.com/office/drawing/2014/main" id="{FE714559-42AB-4F03-BF9F-88DE234E00A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9356" y="5765800"/>
            <a:ext cx="4713287" cy="109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8805862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9F4AFEB2-5217-41D8-8422-117C24E12D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Centrální adresář  knihoven a informačních institucí v ČR  - </a:t>
            </a:r>
            <a:r>
              <a:rPr lang="cs-CZ" dirty="0">
                <a:hlinkClick r:id="rId2"/>
              </a:rPr>
              <a:t>pravidelná aktualizace údajů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70B3E7C-3F5E-4273-9D0F-99822315D03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FFA9C9EA-6786-4678-9E6D-B7D22EDD880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268" y="1751712"/>
            <a:ext cx="10111464" cy="78320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9827646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4E6AEDB3-80A5-43A6-B4F4-E5FF0065D9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A9ECE6A7-F4D3-4CA0-B0F5-7FD74A50C6C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2431201"/>
            <a:ext cx="10515600" cy="3140186"/>
          </a:xfrm>
          <a:prstGeom prst="rect">
            <a:avLst/>
          </a:prstGeom>
        </p:spPr>
      </p:pic>
      <p:pic>
        <p:nvPicPr>
          <p:cNvPr id="5" name="Obrázek 4">
            <a:extLst>
              <a:ext uri="{FF2B5EF4-FFF2-40B4-BE49-F238E27FC236}">
                <a16:creationId xmlns:a16="http://schemas.microsoft.com/office/drawing/2014/main" id="{B71884F2-6FC2-4EB3-94AB-0B97B72FA0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2470" y="243840"/>
            <a:ext cx="11147147" cy="596835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A0C12BC-7651-4032-81C7-37B29E1D78F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6681" y="243840"/>
            <a:ext cx="8397239" cy="5968351"/>
          </a:xfrm>
          <a:prstGeom prst="rect">
            <a:avLst/>
          </a:prstGeom>
        </p:spPr>
      </p:pic>
      <p:pic>
        <p:nvPicPr>
          <p:cNvPr id="8" name="Obrázek 7">
            <a:extLst>
              <a:ext uri="{FF2B5EF4-FFF2-40B4-BE49-F238E27FC236}">
                <a16:creationId xmlns:a16="http://schemas.microsoft.com/office/drawing/2014/main" id="{EB608BBC-7A03-4ABD-B830-98FEC730D0E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58994" y="1003155"/>
            <a:ext cx="6641783" cy="3476625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</p:pic>
    </p:spTree>
    <p:extLst>
      <p:ext uri="{BB962C8B-B14F-4D97-AF65-F5344CB8AC3E}">
        <p14:creationId xmlns:p14="http://schemas.microsoft.com/office/powerpoint/2010/main" val="3744531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CF7BF27-01CF-4785-A744-8CECC9DFB5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sz="3600" dirty="0">
                <a:hlinkClick r:id="rId2"/>
              </a:rPr>
              <a:t>On-line  aktualizace dat v bázi ADR </a:t>
            </a:r>
            <a:br>
              <a:rPr lang="cs-CZ" dirty="0"/>
            </a:br>
            <a:endParaRPr lang="cs-CZ" dirty="0"/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E62BE135-0CB3-4DDC-9420-990DB899492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025029" y="1078354"/>
            <a:ext cx="5930713" cy="64787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582735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8559995-67A3-4BDE-80FD-27D12A94692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Adresář  na  </a:t>
            </a:r>
          </a:p>
        </p:txBody>
      </p:sp>
      <p:pic>
        <p:nvPicPr>
          <p:cNvPr id="4" name="Zástupný symbol pro obsah 3">
            <a:extLst>
              <a:ext uri="{FF2B5EF4-FFF2-40B4-BE49-F238E27FC236}">
                <a16:creationId xmlns:a16="http://schemas.microsoft.com/office/drawing/2014/main" id="{5A5BD396-0EB8-4EC9-9997-9DA0D0166A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164221" y="1249238"/>
            <a:ext cx="9566532" cy="5680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794920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962634"/>
          </a:xfrm>
        </p:spPr>
        <p:txBody>
          <a:bodyPr/>
          <a:lstStyle/>
          <a:p>
            <a:r>
              <a:rPr lang="cs-CZ" dirty="0">
                <a:hlinkClick r:id="rId2"/>
              </a:rPr>
              <a:t>Přispívající knihovny  na  mapě </a:t>
            </a:r>
            <a:endParaRPr lang="cs-CZ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377178"/>
            <a:ext cx="9469247" cy="5115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174924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>
            <a:extLst>
              <a:ext uri="{FF2B5EF4-FFF2-40B4-BE49-F238E27FC236}">
                <a16:creationId xmlns:a16="http://schemas.microsoft.com/office/drawing/2014/main" id="{8408EECB-99A6-4E30-A446-02914CD5E8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01520" y="365125"/>
            <a:ext cx="10753860" cy="845489"/>
          </a:xfrm>
        </p:spPr>
        <p:txBody>
          <a:bodyPr>
            <a:normAutofit fontScale="90000"/>
          </a:bodyPr>
          <a:lstStyle/>
          <a:p>
            <a:r>
              <a:rPr lang="cs-CZ" sz="3600" dirty="0"/>
              <a:t>Báze ANL - Články v českých novinách , časopisech a sbornících </a:t>
            </a:r>
          </a:p>
        </p:txBody>
      </p:sp>
      <p:pic>
        <p:nvPicPr>
          <p:cNvPr id="8" name="Zástupný obsah 7">
            <a:extLst>
              <a:ext uri="{FF2B5EF4-FFF2-40B4-BE49-F238E27FC236}">
                <a16:creationId xmlns:a16="http://schemas.microsoft.com/office/drawing/2014/main" id="{769E3555-137F-4736-9240-2F8DDF06B544}"/>
              </a:ext>
            </a:extLst>
          </p:cNvPr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394953" y="1515561"/>
            <a:ext cx="5415384" cy="4977314"/>
          </a:xfrm>
        </p:spPr>
      </p:pic>
      <p:pic>
        <p:nvPicPr>
          <p:cNvPr id="10" name="Zástupný obsah 9">
            <a:extLst>
              <a:ext uri="{FF2B5EF4-FFF2-40B4-BE49-F238E27FC236}">
                <a16:creationId xmlns:a16="http://schemas.microsoft.com/office/drawing/2014/main" id="{AC27DE6F-4CC8-44D8-8401-00C6B9A4A07C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/>
          <a:stretch>
            <a:fillRect/>
          </a:stretch>
        </p:blipFill>
        <p:spPr>
          <a:xfrm>
            <a:off x="3928056" y="1851405"/>
            <a:ext cx="7868991" cy="4533049"/>
          </a:xfrm>
        </p:spPr>
      </p:pic>
      <p:pic>
        <p:nvPicPr>
          <p:cNvPr id="12" name="Obrázek 11">
            <a:extLst>
              <a:ext uri="{FF2B5EF4-FFF2-40B4-BE49-F238E27FC236}">
                <a16:creationId xmlns:a16="http://schemas.microsoft.com/office/drawing/2014/main" id="{5CB6F5D3-A9FD-472A-8505-FEB24BE2C9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9477" y="0"/>
            <a:ext cx="11157570" cy="7457240"/>
          </a:xfrm>
          <a:prstGeom prst="rect">
            <a:avLst/>
          </a:prstGeom>
        </p:spPr>
      </p:pic>
      <p:pic>
        <p:nvPicPr>
          <p:cNvPr id="14" name="Obrázek 13">
            <a:extLst>
              <a:ext uri="{FF2B5EF4-FFF2-40B4-BE49-F238E27FC236}">
                <a16:creationId xmlns:a16="http://schemas.microsoft.com/office/drawing/2014/main" id="{13545422-E16B-43D2-820C-4F9DB95613C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8155" y="976722"/>
            <a:ext cx="7148892" cy="6632992"/>
          </a:xfrm>
          <a:prstGeom prst="rect">
            <a:avLst/>
          </a:prstGeom>
        </p:spPr>
      </p:pic>
      <p:pic>
        <p:nvPicPr>
          <p:cNvPr id="16" name="Obrázek 15">
            <a:extLst>
              <a:ext uri="{FF2B5EF4-FFF2-40B4-BE49-F238E27FC236}">
                <a16:creationId xmlns:a16="http://schemas.microsoft.com/office/drawing/2014/main" id="{250028F9-D8F0-4731-BA84-877DCEECA6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48155" y="0"/>
            <a:ext cx="7558793" cy="6961031"/>
          </a:xfrm>
          <a:prstGeom prst="rect">
            <a:avLst/>
          </a:prstGeom>
          <a:ln w="28575">
            <a:solidFill>
              <a:srgbClr val="FF0000"/>
            </a:solidFill>
          </a:ln>
        </p:spPr>
      </p:pic>
      <p:pic>
        <p:nvPicPr>
          <p:cNvPr id="18" name="Obrázek 17">
            <a:extLst>
              <a:ext uri="{FF2B5EF4-FFF2-40B4-BE49-F238E27FC236}">
                <a16:creationId xmlns:a16="http://schemas.microsoft.com/office/drawing/2014/main" id="{F92A8021-3415-48A0-B8DE-B3D0B7327ED2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6091002" cy="6858000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  <p:extLst>
      <p:ext uri="{BB962C8B-B14F-4D97-AF65-F5344CB8AC3E}">
        <p14:creationId xmlns:p14="http://schemas.microsoft.com/office/powerpoint/2010/main" val="31650588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3CAC611-7564-4D59-B643-CBA19B2613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7730" y="365125"/>
            <a:ext cx="11006070" cy="1325563"/>
          </a:xfrm>
        </p:spPr>
        <p:txBody>
          <a:bodyPr/>
          <a:lstStyle/>
          <a:p>
            <a:r>
              <a:rPr lang="cs-CZ" dirty="0"/>
              <a:t>MVS v prostředí  SK ČR</a:t>
            </a:r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0E79BCD-54F4-4AB8-BE3D-59270141CB5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595500" y="1310761"/>
            <a:ext cx="6213232" cy="5366935"/>
          </a:xfr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48314A52-3CDF-4A5D-AFF7-41072AC5FA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42490" y="141667"/>
            <a:ext cx="6403326" cy="6858000"/>
          </a:xfrm>
          <a:prstGeom prst="rect">
            <a:avLst/>
          </a:prstGeom>
        </p:spPr>
      </p:pic>
      <p:sp>
        <p:nvSpPr>
          <p:cNvPr id="8" name="Ovál 7">
            <a:extLst>
              <a:ext uri="{FF2B5EF4-FFF2-40B4-BE49-F238E27FC236}">
                <a16:creationId xmlns:a16="http://schemas.microsoft.com/office/drawing/2014/main" id="{C20B88EE-ACA0-4ECA-B540-648754687D2F}"/>
              </a:ext>
            </a:extLst>
          </p:cNvPr>
          <p:cNvSpPr/>
          <p:nvPr/>
        </p:nvSpPr>
        <p:spPr>
          <a:xfrm>
            <a:off x="4203087" y="3203955"/>
            <a:ext cx="1339403" cy="196403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8475096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CDDA6E0-FACD-4C46-B2B9-0E79DC53EE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dirty="0"/>
          </a:p>
        </p:txBody>
      </p:sp>
      <p:pic>
        <p:nvPicPr>
          <p:cNvPr id="5" name="Zástupný obsah 4">
            <a:extLst>
              <a:ext uri="{FF2B5EF4-FFF2-40B4-BE49-F238E27FC236}">
                <a16:creationId xmlns:a16="http://schemas.microsoft.com/office/drawing/2014/main" id="{B49A4ECE-AF48-4830-B7F7-DBE2EE239E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65125"/>
            <a:ext cx="10727028" cy="7554205"/>
          </a:xfrm>
        </p:spPr>
      </p:pic>
    </p:spTree>
    <p:extLst>
      <p:ext uri="{BB962C8B-B14F-4D97-AF65-F5344CB8AC3E}">
        <p14:creationId xmlns:p14="http://schemas.microsoft.com/office/powerpoint/2010/main" val="22649799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cs-CZ" b="1" dirty="0"/>
              <a:t>Doporučení na závěr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838200" y="1421476"/>
            <a:ext cx="10515600" cy="5071399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cs-CZ" sz="4000" dirty="0">
                <a:solidFill>
                  <a:srgbClr val="FF0000"/>
                </a:solidFill>
              </a:rPr>
              <a:t>Šetřete se!</a:t>
            </a:r>
          </a:p>
          <a:p>
            <a:pPr marL="0" indent="0" algn="ctr">
              <a:buNone/>
            </a:pPr>
            <a:r>
              <a:rPr lang="cs-CZ" sz="4000" dirty="0"/>
              <a:t>Pokud máte odkud, </a:t>
            </a:r>
            <a:r>
              <a:rPr lang="cs-CZ" sz="4000" dirty="0">
                <a:solidFill>
                  <a:srgbClr val="FF0000"/>
                </a:solidFill>
              </a:rPr>
              <a:t>stahujte záznamy</a:t>
            </a:r>
            <a:r>
              <a:rPr lang="cs-CZ" sz="4000" dirty="0"/>
              <a:t>.</a:t>
            </a:r>
          </a:p>
          <a:p>
            <a:pPr marL="0" indent="0" algn="ctr">
              <a:buNone/>
            </a:pPr>
            <a:r>
              <a:rPr lang="cs-CZ" sz="4000" dirty="0"/>
              <a:t>Když záznamy stahujete, neupravujte je.</a:t>
            </a:r>
          </a:p>
          <a:p>
            <a:pPr marL="0" indent="0" algn="ctr">
              <a:buNone/>
            </a:pPr>
            <a:r>
              <a:rPr lang="cs-CZ" sz="4000" dirty="0"/>
              <a:t>Pokud nemáte odkud stahovat nebo svědomí  Vám nedovolí ponechat záznamy, tak jak jsou, </a:t>
            </a:r>
            <a:r>
              <a:rPr lang="cs-CZ" sz="4000" dirty="0">
                <a:solidFill>
                  <a:srgbClr val="FF0000"/>
                </a:solidFill>
              </a:rPr>
              <a:t>dodržujte  STANDARDY</a:t>
            </a:r>
          </a:p>
          <a:p>
            <a:pPr marL="0" indent="0" algn="ctr">
              <a:buNone/>
            </a:pPr>
            <a:r>
              <a:rPr lang="cs-CZ" sz="4000" dirty="0"/>
              <a:t>Mějte v Adresáři  aktuální údaje o Vaší knihovně.</a:t>
            </a:r>
          </a:p>
          <a:p>
            <a:pPr marL="0" indent="0" algn="ctr">
              <a:buNone/>
            </a:pPr>
            <a:r>
              <a:rPr lang="cs-CZ" sz="4000" dirty="0"/>
              <a:t>Děláte-li rešerši, nezapomeňte  na bázi ANL</a:t>
            </a:r>
          </a:p>
          <a:p>
            <a:pPr marL="0" indent="0" algn="ctr">
              <a:buNone/>
            </a:pPr>
            <a:br>
              <a:rPr lang="cs-CZ" sz="6000" b="1" dirty="0"/>
            </a:br>
            <a:endParaRPr lang="cs-CZ" sz="6000" b="1" dirty="0"/>
          </a:p>
        </p:txBody>
      </p:sp>
    </p:spTree>
    <p:extLst>
      <p:ext uri="{BB962C8B-B14F-4D97-AF65-F5344CB8AC3E}">
        <p14:creationId xmlns:p14="http://schemas.microsoft.com/office/powerpoint/2010/main" val="103350846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Děkuji  za pozornost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altLang="cs-CZ" dirty="0"/>
              <a:t>PhDr. Eva Svobodová </a:t>
            </a:r>
            <a:br>
              <a:rPr lang="cs-CZ" altLang="cs-CZ" dirty="0"/>
            </a:br>
            <a:r>
              <a:rPr lang="cs-CZ" altLang="cs-CZ" dirty="0"/>
              <a:t>Národní knihovna ČR</a:t>
            </a:r>
          </a:p>
          <a:p>
            <a:r>
              <a:rPr lang="cs-CZ" altLang="cs-CZ" dirty="0"/>
              <a:t>eva.svobodova@nkp.cz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8072381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19CC-D27B-4678-A77F-95AA2E9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Souborný katalog ČR  (báze SKC)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5E342-25E2-4B8D-A0C7-EBFB96BF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52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Typy  knihoven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B4AFF-7985-4AD5-925E-C19B4B3B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52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Knihovní systémy</a:t>
            </a:r>
          </a:p>
        </p:txBody>
      </p:sp>
      <p:sp>
        <p:nvSpPr>
          <p:cNvPr id="6" name="Zástupný symbol pro obsah 5">
            <a:extLst>
              <a:ext uri="{FF2B5EF4-FFF2-40B4-BE49-F238E27FC236}">
                <a16:creationId xmlns:a16="http://schemas.microsoft.com/office/drawing/2014/main" id="{6824409B-5A42-4453-AED2-9BE0AFBAEDFE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krajské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městské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obecní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vysokoškolské knihovny 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výzkumných ústavů včetně  AVČR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galerií a muzeí 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kulturních institucí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knihovny státní správy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lékařské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církevní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školní knihovny</a:t>
            </a:r>
          </a:p>
          <a:p>
            <a:pPr marL="0" indent="0">
              <a:buNone/>
            </a:pPr>
            <a:r>
              <a:rPr lang="cs-CZ" dirty="0">
                <a:solidFill>
                  <a:srgbClr val="000000"/>
                </a:solidFill>
                <a:latin typeface="Arial" panose="020B0604020202020204" pitchFamily="34" charset="0"/>
              </a:rPr>
              <a:t>ostatní specializované knihovny</a:t>
            </a:r>
            <a:endParaRPr lang="cs-CZ" dirty="0"/>
          </a:p>
        </p:txBody>
      </p:sp>
      <p:sp>
        <p:nvSpPr>
          <p:cNvPr id="9" name="Zástupný symbol pro obsah 8">
            <a:extLst>
              <a:ext uri="{FF2B5EF4-FFF2-40B4-BE49-F238E27FC236}">
                <a16:creationId xmlns:a16="http://schemas.microsoft.com/office/drawing/2014/main" id="{D50E468C-891C-4A3E-863E-0F22697C755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330824"/>
            <a:ext cx="5183188" cy="4162051"/>
          </a:xfrm>
        </p:spPr>
        <p:txBody>
          <a:bodyPr>
            <a:noAutofit/>
          </a:bodyPr>
          <a:lstStyle/>
          <a:p>
            <a:r>
              <a:rPr lang="cs-CZ" sz="2400" dirty="0"/>
              <a:t>Aleph</a:t>
            </a:r>
          </a:p>
          <a:p>
            <a:r>
              <a:rPr lang="cs-CZ" sz="2400" dirty="0"/>
              <a:t>ALMA</a:t>
            </a:r>
          </a:p>
          <a:p>
            <a:r>
              <a:rPr lang="cs-CZ" sz="2400" dirty="0"/>
              <a:t>ARL</a:t>
            </a:r>
          </a:p>
          <a:p>
            <a:r>
              <a:rPr lang="cs-CZ" sz="2400" dirty="0" err="1"/>
              <a:t>Koha</a:t>
            </a:r>
            <a:endParaRPr lang="cs-CZ" sz="2400" dirty="0"/>
          </a:p>
          <a:p>
            <a:r>
              <a:rPr lang="cs-CZ" sz="2400" dirty="0" err="1"/>
              <a:t>Tritius</a:t>
            </a:r>
            <a:endParaRPr lang="cs-CZ" sz="2400" dirty="0"/>
          </a:p>
          <a:p>
            <a:r>
              <a:rPr lang="cs-CZ" sz="2400" dirty="0"/>
              <a:t>Clavius</a:t>
            </a:r>
          </a:p>
          <a:p>
            <a:r>
              <a:rPr lang="cs-CZ" sz="2400" dirty="0" err="1"/>
              <a:t>Verbis</a:t>
            </a:r>
            <a:r>
              <a:rPr lang="cs-CZ" sz="2400" dirty="0"/>
              <a:t> </a:t>
            </a:r>
          </a:p>
          <a:p>
            <a:r>
              <a:rPr lang="cs-CZ" sz="2400" dirty="0" err="1"/>
              <a:t>Medvik</a:t>
            </a:r>
            <a:r>
              <a:rPr lang="cs-CZ" sz="2400" dirty="0"/>
              <a:t>/</a:t>
            </a:r>
            <a:r>
              <a:rPr lang="cs-CZ" sz="2400" dirty="0" err="1"/>
              <a:t>Dawinci</a:t>
            </a:r>
            <a:r>
              <a:rPr lang="cs-CZ" sz="2400" dirty="0"/>
              <a:t>  (NLK Praha)</a:t>
            </a:r>
          </a:p>
          <a:p>
            <a:r>
              <a:rPr lang="cs-CZ" sz="2400" dirty="0"/>
              <a:t>Marcipán (Městská knihovna Praha)</a:t>
            </a:r>
          </a:p>
        </p:txBody>
      </p:sp>
    </p:spTree>
    <p:extLst>
      <p:ext uri="{BB962C8B-B14F-4D97-AF65-F5344CB8AC3E}">
        <p14:creationId xmlns:p14="http://schemas.microsoft.com/office/powerpoint/2010/main" val="1254046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19CC-D27B-4678-A77F-95AA2E9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Souborné katalogy v ČR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5E342-25E2-4B8D-A0C7-EBFB96BF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95376" y="1281953"/>
            <a:ext cx="5402199" cy="546847"/>
          </a:xfrm>
        </p:spPr>
        <p:txBody>
          <a:bodyPr>
            <a:normAutofit/>
          </a:bodyPr>
          <a:lstStyle/>
          <a:p>
            <a:r>
              <a:rPr lang="cs-CZ" dirty="0"/>
              <a:t>SK ČR  - </a:t>
            </a:r>
            <a:r>
              <a:rPr lang="cs-CZ" dirty="0" err="1"/>
              <a:t>Aleph</a:t>
            </a:r>
            <a:r>
              <a:rPr lang="cs-CZ" dirty="0"/>
              <a:t> 500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B4AFF-7985-4AD5-925E-C19B4B3B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199" y="1281953"/>
            <a:ext cx="5804647" cy="546847"/>
          </a:xfrm>
        </p:spPr>
        <p:txBody>
          <a:bodyPr>
            <a:normAutofit/>
          </a:bodyPr>
          <a:lstStyle/>
          <a:p>
            <a:r>
              <a:rPr lang="cs-CZ" dirty="0"/>
              <a:t>Portál pražských knihoven -</a:t>
            </a:r>
            <a:r>
              <a:rPr lang="cs-CZ" dirty="0" err="1"/>
              <a:t>Tritius</a:t>
            </a:r>
            <a:endParaRPr lang="cs-CZ" dirty="0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26A8D19F-A719-4E9C-B663-EA21E5C39D0E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072" y="1925357"/>
            <a:ext cx="5951163" cy="4867478"/>
          </a:xfrm>
        </p:spPr>
      </p:pic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7E7849A1-2A1B-49F8-9EF4-DA25FB93E8A6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7342" y="1787245"/>
            <a:ext cx="5675312" cy="5029200"/>
          </a:xfrm>
        </p:spPr>
      </p:pic>
      <p:sp>
        <p:nvSpPr>
          <p:cNvPr id="15" name="Ovál 14">
            <a:extLst>
              <a:ext uri="{FF2B5EF4-FFF2-40B4-BE49-F238E27FC236}">
                <a16:creationId xmlns:a16="http://schemas.microsoft.com/office/drawing/2014/main" id="{2FE621ED-B988-4AAA-9DD6-1BD4F51E8028}"/>
              </a:ext>
            </a:extLst>
          </p:cNvPr>
          <p:cNvSpPr/>
          <p:nvPr/>
        </p:nvSpPr>
        <p:spPr>
          <a:xfrm>
            <a:off x="3535611" y="5328489"/>
            <a:ext cx="842682" cy="322729"/>
          </a:xfrm>
          <a:prstGeom prst="ellipse">
            <a:avLst/>
          </a:prstGeom>
          <a:noFill/>
          <a:effectLst>
            <a:softEdge rad="4064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6" name="Ovál 15">
            <a:extLst>
              <a:ext uri="{FF2B5EF4-FFF2-40B4-BE49-F238E27FC236}">
                <a16:creationId xmlns:a16="http://schemas.microsoft.com/office/drawing/2014/main" id="{83FE95F0-8148-4580-9219-22C56D46DEC1}"/>
              </a:ext>
            </a:extLst>
          </p:cNvPr>
          <p:cNvSpPr/>
          <p:nvPr/>
        </p:nvSpPr>
        <p:spPr>
          <a:xfrm>
            <a:off x="3496235" y="5387787"/>
            <a:ext cx="726142" cy="20413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17" name="Zástupný symbol pro obsah 8">
            <a:extLst>
              <a:ext uri="{FF2B5EF4-FFF2-40B4-BE49-F238E27FC236}">
                <a16:creationId xmlns:a16="http://schemas.microsoft.com/office/drawing/2014/main" id="{7D15D353-C326-46C2-B76C-4471DBE086B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810" y="1787245"/>
            <a:ext cx="5951163" cy="4867478"/>
          </a:xfrm>
          <a:prstGeom prst="rect">
            <a:avLst/>
          </a:prstGeom>
        </p:spPr>
      </p:pic>
      <p:sp>
        <p:nvSpPr>
          <p:cNvPr id="19" name="Ovál 18">
            <a:extLst>
              <a:ext uri="{FF2B5EF4-FFF2-40B4-BE49-F238E27FC236}">
                <a16:creationId xmlns:a16="http://schemas.microsoft.com/office/drawing/2014/main" id="{AD1F36B2-B582-43C5-9DDC-3002650E9ECF}"/>
              </a:ext>
            </a:extLst>
          </p:cNvPr>
          <p:cNvSpPr/>
          <p:nvPr/>
        </p:nvSpPr>
        <p:spPr>
          <a:xfrm>
            <a:off x="6496859" y="6373906"/>
            <a:ext cx="1006600" cy="242047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20" name="Ovál 19">
            <a:extLst>
              <a:ext uri="{FF2B5EF4-FFF2-40B4-BE49-F238E27FC236}">
                <a16:creationId xmlns:a16="http://schemas.microsoft.com/office/drawing/2014/main" id="{F3EDEC6B-D23B-4D38-95B5-A6FD505329F9}"/>
              </a:ext>
            </a:extLst>
          </p:cNvPr>
          <p:cNvSpPr/>
          <p:nvPr/>
        </p:nvSpPr>
        <p:spPr>
          <a:xfrm>
            <a:off x="3019795" y="5420167"/>
            <a:ext cx="726142" cy="177239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id="{027E0D90-6C1A-4C34-A544-FA484C4445A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759" y="42627"/>
            <a:ext cx="802313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18511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C5419CC-D27B-4678-A77F-95AA2E9CF0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Vyhledávání </a:t>
            </a:r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66D5E342-25E2-4B8D-A0C7-EBFB96BF56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405214"/>
          </a:xfrm>
        </p:spPr>
        <p:txBody>
          <a:bodyPr>
            <a:normAutofit lnSpcReduction="10000"/>
          </a:bodyPr>
          <a:lstStyle/>
          <a:p>
            <a:r>
              <a:rPr lang="cs-CZ" dirty="0"/>
              <a:t>Souborný katalog  ČR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D0B4AFF-7985-4AD5-925E-C19B4B3B1D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405214"/>
          </a:xfrm>
        </p:spPr>
        <p:txBody>
          <a:bodyPr>
            <a:normAutofit lnSpcReduction="10000"/>
          </a:bodyPr>
          <a:lstStyle/>
          <a:p>
            <a:endParaRPr lang="cs-CZ" dirty="0"/>
          </a:p>
        </p:txBody>
      </p:sp>
      <p:pic>
        <p:nvPicPr>
          <p:cNvPr id="14" name="Zástupný symbol pro obsah 13">
            <a:extLst>
              <a:ext uri="{FF2B5EF4-FFF2-40B4-BE49-F238E27FC236}">
                <a16:creationId xmlns:a16="http://schemas.microsoft.com/office/drawing/2014/main" id="{F1D14FC6-E80F-4609-B9D8-CB6F652C2D38}"/>
              </a:ext>
            </a:extLst>
          </p:cNvPr>
          <p:cNvPicPr>
            <a:picLocks noGrp="1" noChangeAspect="1"/>
          </p:cNvPicPr>
          <p:nvPr>
            <p:ph sz="quarter" idx="4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55" y="1637939"/>
            <a:ext cx="6098974" cy="4460937"/>
          </a:xfrm>
        </p:spPr>
      </p:pic>
      <p:pic>
        <p:nvPicPr>
          <p:cNvPr id="18" name="Zástupný symbol pro obsah 17">
            <a:extLst>
              <a:ext uri="{FF2B5EF4-FFF2-40B4-BE49-F238E27FC236}">
                <a16:creationId xmlns:a16="http://schemas.microsoft.com/office/drawing/2014/main" id="{B1225369-6406-4A03-B1B0-25A951A664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1058" y="1456011"/>
            <a:ext cx="5432815" cy="4683461"/>
          </a:xfrm>
        </p:spPr>
      </p:pic>
      <p:pic>
        <p:nvPicPr>
          <p:cNvPr id="20" name="Obrázek 19">
            <a:extLst>
              <a:ext uri="{FF2B5EF4-FFF2-40B4-BE49-F238E27FC236}">
                <a16:creationId xmlns:a16="http://schemas.microsoft.com/office/drawing/2014/main" id="{CA80B8B0-6990-41E7-A5A8-297D154DB9E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104" y="628615"/>
            <a:ext cx="6874558" cy="5722690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  <p:pic>
        <p:nvPicPr>
          <p:cNvPr id="24" name="Obrázek 23">
            <a:hlinkClick r:id="rId5"/>
            <a:extLst>
              <a:ext uri="{FF2B5EF4-FFF2-40B4-BE49-F238E27FC236}">
                <a16:creationId xmlns:a16="http://schemas.microsoft.com/office/drawing/2014/main" id="{D8DCD165-7631-4C17-B907-306D13C5FF8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441" y="1227411"/>
            <a:ext cx="7383023" cy="4948256"/>
          </a:xfrm>
          <a:prstGeom prst="rect">
            <a:avLst/>
          </a:prstGeom>
          <a:ln w="25400">
            <a:solidFill>
              <a:schemeClr val="accent1">
                <a:shade val="50000"/>
              </a:schemeClr>
            </a:solidFill>
          </a:ln>
        </p:spPr>
      </p:pic>
    </p:spTree>
    <p:extLst>
      <p:ext uri="{BB962C8B-B14F-4D97-AF65-F5344CB8AC3E}">
        <p14:creationId xmlns:p14="http://schemas.microsoft.com/office/powerpoint/2010/main" val="264499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Rectangle 2"/>
          <p:cNvSpPr>
            <a:spLocks noGrp="1" noChangeArrowheads="1"/>
          </p:cNvSpPr>
          <p:nvPr>
            <p:ph type="title"/>
          </p:nvPr>
        </p:nvSpPr>
        <p:spPr>
          <a:xfrm>
            <a:off x="759854" y="785611"/>
            <a:ext cx="9600172" cy="244699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cs-CZ" altLang="cs-CZ" sz="3600" b="1" dirty="0"/>
            </a:br>
            <a:r>
              <a:rPr lang="cs-CZ" altLang="cs-CZ" sz="3600" b="1" dirty="0"/>
              <a:t>Souborný katalog ČR </a:t>
            </a:r>
            <a:r>
              <a:rPr lang="cs-CZ" altLang="cs-CZ" sz="3600" dirty="0"/>
              <a:t>zdroj pro: </a:t>
            </a:r>
            <a:br>
              <a:rPr lang="cs-CZ" altLang="cs-CZ" sz="2400" b="1" dirty="0"/>
            </a:br>
            <a:r>
              <a:rPr lang="cs-CZ" altLang="cs-CZ" sz="3400" b="1" dirty="0"/>
              <a:t>				</a:t>
            </a:r>
            <a:endParaRPr lang="cs-CZ" altLang="cs-CZ" sz="2400" dirty="0"/>
          </a:p>
        </p:txBody>
      </p:sp>
      <p:sp>
        <p:nvSpPr>
          <p:cNvPr id="972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63879" y="1378038"/>
            <a:ext cx="11022905" cy="5291049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zjišťování informací o dostupnosti dokumentů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/>
              <a:t>   </a:t>
            </a:r>
            <a:r>
              <a:rPr lang="cs-CZ" altLang="cs-CZ" sz="3600" dirty="0">
                <a:solidFill>
                  <a:srgbClr val="FF0000"/>
                </a:solidFill>
              </a:rPr>
              <a:t>cca 8,5 mil záznamů z cca 530 knihoven různých typů 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>
                <a:solidFill>
                  <a:srgbClr val="FF0000"/>
                </a:solidFill>
              </a:rPr>
              <a:t>  </a:t>
            </a:r>
            <a:r>
              <a:rPr lang="cs-CZ" altLang="cs-CZ" sz="3600" dirty="0"/>
              <a:t>(denní sklizně dat / </a:t>
            </a:r>
            <a:r>
              <a:rPr lang="cs-CZ" altLang="cs-CZ" sz="3600" dirty="0" err="1"/>
              <a:t>deduplikace</a:t>
            </a:r>
            <a:r>
              <a:rPr lang="cs-CZ" altLang="cs-CZ" sz="3600" dirty="0"/>
              <a:t>)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stahování záznamů </a:t>
            </a:r>
          </a:p>
          <a:p>
            <a:pPr marL="0" indent="0">
              <a:buNone/>
            </a:pPr>
            <a:r>
              <a:rPr lang="cs-CZ" sz="3600" dirty="0"/>
              <a:t>(</a:t>
            </a:r>
            <a:r>
              <a:rPr lang="cs-CZ" sz="3600" dirty="0" err="1"/>
              <a:t>deduplikace</a:t>
            </a:r>
            <a:r>
              <a:rPr lang="cs-CZ" sz="3600" dirty="0"/>
              <a:t>, kontrola kvality dat  na vstupu, zpětná vazba do knihoven / školení včetně školení katalogizačních pravidel + </a:t>
            </a:r>
            <a:r>
              <a:rPr lang="cs-CZ" sz="3600" dirty="0">
                <a:hlinkClick r:id="rId3"/>
              </a:rPr>
              <a:t>projekt  CENTRAL </a:t>
            </a:r>
            <a:r>
              <a:rPr lang="cs-CZ" sz="3600" dirty="0"/>
              <a:t>(zrychlení  katalogizace beletrie) </a:t>
            </a:r>
          </a:p>
          <a:p>
            <a:pPr>
              <a:lnSpc>
                <a:spcPct val="80000"/>
              </a:lnSpc>
              <a:buFontTx/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akvizici / vyřazování  fondů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/>
              <a:t>   (… denní sklizně dat …) </a:t>
            </a:r>
          </a:p>
          <a:p>
            <a:pPr marL="0" indent="0">
              <a:lnSpc>
                <a:spcPct val="80000"/>
              </a:lnSpc>
              <a:buNone/>
              <a:defRPr/>
            </a:pPr>
            <a:endParaRPr lang="cs-CZ" altLang="cs-CZ" sz="3600" dirty="0"/>
          </a:p>
          <a:p>
            <a:pPr>
              <a:lnSpc>
                <a:spcPct val="80000"/>
              </a:lnSpc>
              <a:defRPr/>
            </a:pPr>
            <a:r>
              <a:rPr lang="cs-CZ" altLang="cs-CZ" sz="3600" dirty="0"/>
              <a:t>rešerše</a:t>
            </a:r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sz="3600" dirty="0"/>
              <a:t>   (…  preferovány záznamy s věcným zpracováním … kontrola kódovaných polí)</a:t>
            </a:r>
          </a:p>
          <a:p>
            <a:pPr>
              <a:lnSpc>
                <a:spcPct val="80000"/>
              </a:lnSpc>
              <a:defRPr/>
            </a:pPr>
            <a:endParaRPr lang="cs-CZ" altLang="cs-CZ" dirty="0"/>
          </a:p>
          <a:p>
            <a:pPr marL="0" indent="0">
              <a:lnSpc>
                <a:spcPct val="80000"/>
              </a:lnSpc>
              <a:buNone/>
              <a:defRPr/>
            </a:pPr>
            <a:r>
              <a:rPr lang="cs-CZ" altLang="cs-CZ" dirty="0"/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val="349405608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1618</TotalTime>
  <Words>2414</Words>
  <Application>Microsoft Office PowerPoint</Application>
  <PresentationFormat>Širokoúhlá obrazovka</PresentationFormat>
  <Paragraphs>305</Paragraphs>
  <Slides>54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54</vt:i4>
      </vt:variant>
    </vt:vector>
  </HeadingPairs>
  <TitlesOfParts>
    <vt:vector size="65" baseType="lpstr">
      <vt:lpstr>Arial</vt:lpstr>
      <vt:lpstr>Arial Black</vt:lpstr>
      <vt:lpstr>Arial Narrow</vt:lpstr>
      <vt:lpstr>Calibri</vt:lpstr>
      <vt:lpstr>Calibri Light</vt:lpstr>
      <vt:lpstr>Roboto</vt:lpstr>
      <vt:lpstr>Tahoma</vt:lpstr>
      <vt:lpstr>Times New Roman</vt:lpstr>
      <vt:lpstr>TusarDecoRegular</vt:lpstr>
      <vt:lpstr>Wingdings</vt:lpstr>
      <vt:lpstr>Motiv Office</vt:lpstr>
      <vt:lpstr>Souborný katalog České republiky,  jeho využití při katalogizaci a možnosti připojení knihoven   </vt:lpstr>
      <vt:lpstr>NK ČR – Odd. souborných katalogů  spravuje báze: </vt:lpstr>
      <vt:lpstr>Souborný katalog - charakteristika     </vt:lpstr>
      <vt:lpstr>Souborné katalogy v ČR</vt:lpstr>
      <vt:lpstr>Přispívající knihovny  na  mapě </vt:lpstr>
      <vt:lpstr>Souborný katalog ČR  (báze SKC)</vt:lpstr>
      <vt:lpstr>Souborné katalogy v ČR</vt:lpstr>
      <vt:lpstr>Vyhledávání </vt:lpstr>
      <vt:lpstr> Souborný katalog ČR zdroj pro:      </vt:lpstr>
      <vt:lpstr>Proč přispívat  do SK ČR ?</vt:lpstr>
      <vt:lpstr>Jak přispívat  do SK ČR : https://www.caslin.cz/caslin/spoluprace/jak-prispivat-do-sk-cr/dodavani-dat/jak-zacit-prispivat </vt:lpstr>
      <vt:lpstr>Co je třeba dodržovat ? STANDARDY</vt:lpstr>
      <vt:lpstr>Doporučujeme  :</vt:lpstr>
      <vt:lpstr>Kdo Vám poradí? </vt:lpstr>
      <vt:lpstr>CIP – Katalogizace v knize  </vt:lpstr>
      <vt:lpstr>Prezentace aplikace PowerPoint</vt:lpstr>
      <vt:lpstr>Doporučujeme  : Stahování  záznamů </vt:lpstr>
      <vt:lpstr> projekt  CENTRAL </vt:lpstr>
      <vt:lpstr>Při stahování záznamů  nemusí být nabídnut  jen jeden záznam  </vt:lpstr>
      <vt:lpstr>Žádoucí stav na 1 konkrétní dílo / 1 záznam</vt:lpstr>
      <vt:lpstr> …ale realita někdy vypadá takto :  </vt:lpstr>
      <vt:lpstr>Duplicity v SK ČR vznikají při odlišném zápisu následujících údajů v záznamech:</vt:lpstr>
      <vt:lpstr>Deduplikační klíče</vt:lpstr>
      <vt:lpstr>Kvalita záznamů v SK ČR – velice různorodá</vt:lpstr>
      <vt:lpstr>Pár příkladů chyb, které způsobují  duplicity  v SK ČR, které je třeba  řešit  ručně </vt:lpstr>
      <vt:lpstr>Uvedení  chybného ISBN  v záznamu = připojení špatné obálky z https://www.obalkyknih.cz/ </vt:lpstr>
      <vt:lpstr>Příklad – chybně použitého názvu části  </vt:lpstr>
      <vt:lpstr>Záměna název/název edice</vt:lpstr>
      <vt:lpstr>Prezentace aplikace PowerPoint</vt:lpstr>
      <vt:lpstr>Knižní  cykly  (  aneb kam s těmi  čísly)</vt:lpstr>
      <vt:lpstr>Hlavní záhlaví</vt:lpstr>
      <vt:lpstr>Příklad : autor je uveden, i když být uveden nemá (divadelní programy)</vt:lpstr>
      <vt:lpstr>Příklad – různé verze stejného jména</vt:lpstr>
      <vt:lpstr>Příklad : uveden jiný autor z více možných  (u dramatizace díla na motivy … – správně autor dramatizace)</vt:lpstr>
      <vt:lpstr>Vícesvazková  díla – v SKC  tolerované duplicity</vt:lpstr>
      <vt:lpstr>Prezentace aplikace PowerPoint</vt:lpstr>
      <vt:lpstr>Přispívání  do SK ČR </vt:lpstr>
      <vt:lpstr>Jak přispívat  do SK ČR : </vt:lpstr>
      <vt:lpstr>Př. ABG016 – Místní knihovna  Horní  Počernice</vt:lpstr>
      <vt:lpstr>Po importu do SKC se vytvoří statistika  na Webu o importu a odešlou dva informativní e-maily</vt:lpstr>
      <vt:lpstr>E-maily  zasílané  po importu dat do SKC  (1) předmět: SIGLA - sklizeň pro SKC</vt:lpstr>
      <vt:lpstr>E-maily zasílané  po importu dat do SKC  (2)  předmět: Export a import zaznamu do SKC</vt:lpstr>
      <vt:lpstr>Prezentace aplikace PowerPoint</vt:lpstr>
      <vt:lpstr>On-line formulář pro aktualizaci dat v SK ČR </vt:lpstr>
      <vt:lpstr>NK ČR – Odd. souborných katalogů  spravuje báze: </vt:lpstr>
      <vt:lpstr>Centrální adresář  knihoven a informačních institucí v ČR  - pravidelná aktualizace údajů</vt:lpstr>
      <vt:lpstr>Prezentace aplikace PowerPoint</vt:lpstr>
      <vt:lpstr>On-line  aktualizace dat v bázi ADR  </vt:lpstr>
      <vt:lpstr>Adresář  na  </vt:lpstr>
      <vt:lpstr>Báze ANL - Články v českých novinách , časopisech a sbornících </vt:lpstr>
      <vt:lpstr>MVS v prostředí  SK ČR</vt:lpstr>
      <vt:lpstr>Prezentace aplikace PowerPoint</vt:lpstr>
      <vt:lpstr>Doporučení na závěr</vt:lpstr>
      <vt:lpstr>Děkuji 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Svobodová Eva</dc:creator>
  <cp:lastModifiedBy>Svobodová Eva</cp:lastModifiedBy>
  <cp:revision>127</cp:revision>
  <cp:lastPrinted>2019-09-30T10:15:26Z</cp:lastPrinted>
  <dcterms:created xsi:type="dcterms:W3CDTF">2019-09-30T07:51:17Z</dcterms:created>
  <dcterms:modified xsi:type="dcterms:W3CDTF">2024-03-25T23:52:44Z</dcterms:modified>
</cp:coreProperties>
</file>