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7" r:id="rId5"/>
    <p:sldId id="261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2" r:id="rId15"/>
    <p:sldId id="275" r:id="rId16"/>
    <p:sldId id="276" r:id="rId17"/>
    <p:sldId id="277" r:id="rId18"/>
    <p:sldId id="278" r:id="rId19"/>
    <p:sldId id="279" r:id="rId20"/>
    <p:sldId id="281" r:id="rId21"/>
    <p:sldId id="280" r:id="rId22"/>
    <p:sldId id="283" r:id="rId23"/>
    <p:sldId id="284" r:id="rId24"/>
    <p:sldId id="285" r:id="rId25"/>
    <p:sldId id="286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AC1A-1D34-4DA3-9404-3D2157CC9E8E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1FDE6-A392-4CCD-B87F-7599EE4AD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16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87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041B6C-DCB4-4BC4-9B59-4031A2250AC2}" type="datetime1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54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CCE978-EE1A-4204-8A5F-C611BA5A3A39}" type="datetime1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87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60786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D8DCD8-625E-4675-922B-E48434C3EE31}" type="datetime1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8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603102-DEC5-4D22-B3B5-8F5101E7E593}" type="datetime1">
              <a:rPr lang="cs-CZ" smtClean="0"/>
              <a:t>16.04.2026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17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C6F4B4F-9B08-4033-87E9-A19B2DF51D43}" type="datetime1">
              <a:rPr lang="cs-CZ" smtClean="0"/>
              <a:t>16.04.2026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04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253C71-F61A-4A84-9313-80CDFA15273D}" type="datetime1">
              <a:rPr lang="cs-CZ" smtClean="0"/>
              <a:t>16.04.2026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55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FAFD8F-5F86-4030-8B54-EC5968848CB4}" type="datetime1">
              <a:rPr lang="cs-CZ" smtClean="0"/>
              <a:t>16.04.2026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9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C5840B-C290-422D-BC70-AB5010C3963A}" type="datetime1">
              <a:rPr lang="cs-CZ" smtClean="0"/>
              <a:t>16.04.2026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67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5C6F03-A82F-4C80-BF86-ABA5D3FCBF6C}" type="datetime1">
              <a:rPr lang="cs-CZ" smtClean="0"/>
              <a:t>16.04.2026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48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3A5"/>
                </a:solidFill>
              </a:defRPr>
            </a:lvl1pPr>
          </a:lstStyle>
          <a:p>
            <a:r>
              <a:rPr lang="cs-CZ" dirty="0"/>
              <a:t>Autor prezentace, Název oddělení,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3A5"/>
                </a:solidFill>
              </a:defRPr>
            </a:lvl1pPr>
          </a:lstStyle>
          <a:p>
            <a:fld id="{BCA0D90F-69EA-4A26-A76B-2AAC1ACA1F9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11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docs/kp/marc-21/kody-roli-marc-21-_202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9466B-444B-4E50-B010-C4FFFB811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62545"/>
            <a:ext cx="9144000" cy="18474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Novinky v katalogizaci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4FB933-6B5B-4C05-B1F5-70193A43C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20692"/>
            <a:ext cx="9144000" cy="165576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nějaké nešvary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641423-989A-4E43-A4F7-54672121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09600" y="6356350"/>
            <a:ext cx="104394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David Veselý, Oddělení souborných katalogů, duben 2026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37. zasedánísekce SDRUK ČR pro bibliografii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0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10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20876"/>
              </p:ext>
            </p:extLst>
          </p:nvPr>
        </p:nvGraphicFramePr>
        <p:xfrm>
          <a:off x="628650" y="1096950"/>
          <a:ext cx="7886700" cy="5259401"/>
        </p:xfrm>
        <a:graphic>
          <a:graphicData uri="http://schemas.openxmlformats.org/drawingml/2006/table">
            <a:tbl>
              <a:tblPr firstRow="1" firstCol="1" bandRow="1"/>
              <a:tblGrid>
                <a:gridCol w="765010">
                  <a:extLst>
                    <a:ext uri="{9D8B030D-6E8A-4147-A177-3AD203B41FA5}">
                      <a16:colId xmlns:a16="http://schemas.microsoft.com/office/drawing/2014/main" val="989775931"/>
                    </a:ext>
                  </a:extLst>
                </a:gridCol>
                <a:gridCol w="7121690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</a:tblGrid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465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107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939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EA3A823A-94F4-78F7-24A2-B2BAC622C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999188"/>
              </p:ext>
            </p:extLst>
          </p:nvPr>
        </p:nvGraphicFramePr>
        <p:xfrm>
          <a:off x="1449239" y="42483"/>
          <a:ext cx="5460519" cy="704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5760873" imgH="7437562" progId="Word.Document.12">
                  <p:embed/>
                </p:oleObj>
              </mc:Choice>
              <mc:Fallback>
                <p:oleObj name="Document" r:id="rId3" imgW="5760873" imgH="74375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9239" y="42483"/>
                        <a:ext cx="5460519" cy="7049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41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14E741-C598-40BC-7F81-D3BBD8BF8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cs-CZ" sz="4400" dirty="0"/>
              <a:t>9</a:t>
            </a:r>
          </a:p>
          <a:p>
            <a:r>
              <a:rPr lang="cs-CZ" dirty="0"/>
              <a:t>Pole 9xx, x9x, xx9</a:t>
            </a:r>
          </a:p>
          <a:p>
            <a:r>
              <a:rPr lang="cs-CZ" dirty="0" err="1"/>
              <a:t>Podpole</a:t>
            </a:r>
            <a:r>
              <a:rPr lang="cs-CZ" dirty="0"/>
              <a:t> $9</a:t>
            </a:r>
          </a:p>
          <a:p>
            <a:r>
              <a:rPr lang="cs-CZ" dirty="0"/>
              <a:t>Indikátor 9</a:t>
            </a:r>
          </a:p>
          <a:p>
            <a:pPr lvl="1"/>
            <a:r>
              <a:rPr lang="cs-CZ" dirty="0"/>
              <a:t>Výjimka - pole 490 edice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Národní využití, spravováno NK 900-984. </a:t>
            </a:r>
          </a:p>
          <a:p>
            <a:pPr lvl="2"/>
            <a:r>
              <a:rPr lang="cs-CZ" dirty="0"/>
              <a:t>985-999 - každá knihovna dle svého uvážení</a:t>
            </a:r>
          </a:p>
          <a:p>
            <a:pPr lvl="1"/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9402BF7-E5D1-1748-F5F5-4A67C513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42" y="9144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</p:spTree>
    <p:extLst>
      <p:ext uri="{BB962C8B-B14F-4D97-AF65-F5344CB8AC3E}">
        <p14:creationId xmlns:p14="http://schemas.microsoft.com/office/powerpoint/2010/main" val="141278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12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264991"/>
              </p:ext>
            </p:extLst>
          </p:nvPr>
        </p:nvGraphicFramePr>
        <p:xfrm>
          <a:off x="628650" y="986125"/>
          <a:ext cx="7886700" cy="9431774"/>
        </p:xfrm>
        <a:graphic>
          <a:graphicData uri="http://schemas.openxmlformats.org/drawingml/2006/table">
            <a:tbl>
              <a:tblPr firstRow="1" firstCol="1" bandRow="1"/>
              <a:tblGrid>
                <a:gridCol w="765010">
                  <a:extLst>
                    <a:ext uri="{9D8B030D-6E8A-4147-A177-3AD203B41FA5}">
                      <a16:colId xmlns:a16="http://schemas.microsoft.com/office/drawing/2014/main" val="989775931"/>
                    </a:ext>
                  </a:extLst>
                </a:gridCol>
                <a:gridCol w="7121690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</a:tblGrid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001 czpb000125493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003 CZ-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PrUZP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005 20100819144622.0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007 ta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008 100817s2010----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xr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-o---f------000-0-cze-d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|a ABA009 |b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072 7 |a 636.09 |x Veterinární lékařství |2 Konspekt |9 24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 |a 636.2 |2 MRF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 |a 615 |2 MRF           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 |a Hrdina, Pavel, |u Privátní veterinární praxe Hluk |4 aut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24510 |a Možnosti řešení vybraných metabolických dysbalancí perorální substitucí / |c Pavel Hrdina, Gabriela Zelinková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|b 1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|a 1 barev. fot. </a:t>
                      </a:r>
                    </a:p>
                    <a:p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505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79930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768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077052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7353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2283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0128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97114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00806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98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13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108425"/>
              </p:ext>
            </p:extLst>
          </p:nvPr>
        </p:nvGraphicFramePr>
        <p:xfrm>
          <a:off x="628650" y="986125"/>
          <a:ext cx="7886700" cy="9797534"/>
        </p:xfrm>
        <a:graphic>
          <a:graphicData uri="http://schemas.openxmlformats.org/drawingml/2006/table">
            <a:tbl>
              <a:tblPr firstRow="1" firstCol="1" bandRow="1"/>
              <a:tblGrid>
                <a:gridCol w="765010">
                  <a:extLst>
                    <a:ext uri="{9D8B030D-6E8A-4147-A177-3AD203B41FA5}">
                      <a16:colId xmlns:a16="http://schemas.microsoft.com/office/drawing/2014/main" val="989775931"/>
                    </a:ext>
                  </a:extLst>
                </a:gridCol>
                <a:gridCol w="7121690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</a:tblGrid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CATTLE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DAIRY COWS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PUERPERAL DISORDERS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DIGESTIVE DISORDERS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METABOLIC DISORDERS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DIAGNOSIS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THERAPY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RUMEN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DYSREGULATION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ACIDOSIS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KETOSIS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ENERGY BALANCE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DRUGS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FORMULATIONS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APPLICATION METHODS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ORAL ADMINISTRATION 	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505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79930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768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077052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7353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2283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0128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97114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00806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03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14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143782"/>
              </p:ext>
            </p:extLst>
          </p:nvPr>
        </p:nvGraphicFramePr>
        <p:xfrm>
          <a:off x="628650" y="986125"/>
          <a:ext cx="7886700" cy="9797534"/>
        </p:xfrm>
        <a:graphic>
          <a:graphicData uri="http://schemas.openxmlformats.org/drawingml/2006/table">
            <a:tbl>
              <a:tblPr firstRow="1" firstCol="1" bandRow="1"/>
              <a:tblGrid>
                <a:gridCol w="765010">
                  <a:extLst>
                    <a:ext uri="{9D8B030D-6E8A-4147-A177-3AD203B41FA5}">
                      <a16:colId xmlns:a16="http://schemas.microsoft.com/office/drawing/2014/main" val="989775931"/>
                    </a:ext>
                  </a:extLst>
                </a:gridCol>
                <a:gridCol w="7121690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</a:tblGrid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skot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mléčný skot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poporodní poruchy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poruchy zažívání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poruchy metabolismu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diagnóza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terapie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bachor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dysfunkce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acidóza |7 ph196631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czenas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ketóza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energetická bilance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léky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formy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aplikační metody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65007 |a orální aplikace |2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agrovoc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505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79930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768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077052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7353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2283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0128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97114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00806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47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15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070597"/>
              </p:ext>
            </p:extLst>
          </p:nvPr>
        </p:nvGraphicFramePr>
        <p:xfrm>
          <a:off x="628650" y="986125"/>
          <a:ext cx="7886700" cy="9157454"/>
        </p:xfrm>
        <a:graphic>
          <a:graphicData uri="http://schemas.openxmlformats.org/drawingml/2006/table">
            <a:tbl>
              <a:tblPr firstRow="1" firstCol="1" bandRow="1"/>
              <a:tblGrid>
                <a:gridCol w="765010">
                  <a:extLst>
                    <a:ext uri="{9D8B030D-6E8A-4147-A177-3AD203B41FA5}">
                      <a16:colId xmlns:a16="http://schemas.microsoft.com/office/drawing/2014/main" val="989775931"/>
                    </a:ext>
                  </a:extLst>
                </a:gridCol>
                <a:gridCol w="7121690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</a:tblGrid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bachorová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acidóza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acetonemie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negativní energetická bilance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indigesce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perorální pasty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Energan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Pansenstarter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Energan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Ketose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655 4 |a inzerce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7001 |a Zelinková, Gabriela, |u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Virbac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Frenštát pod Radhoštěm |4 aut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7730 |t Veterinářství |x 0506-8231 |g Roč. 60, č. 7 (2010), s. 432-434 |q 60:7 |9 2010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85641 |u https://old2.profipress.cz/archiv/veterinarstvi-72010/#page/41 |q text/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pdf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|y Plný text |4 N |9 HTM  </a:t>
                      </a:r>
                    </a:p>
                    <a:p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505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79930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768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077052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7353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2283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0128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97114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00806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46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16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514425"/>
              </p:ext>
            </p:extLst>
          </p:nvPr>
        </p:nvGraphicFramePr>
        <p:xfrm>
          <a:off x="628650" y="986125"/>
          <a:ext cx="3739747" cy="10742645"/>
        </p:xfrm>
        <a:graphic>
          <a:graphicData uri="http://schemas.openxmlformats.org/drawingml/2006/table">
            <a:tbl>
              <a:tblPr firstRow="1" firstCol="1" bandRow="1"/>
              <a:tblGrid>
                <a:gridCol w="3739747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</a:tblGrid>
              <a:tr h="247800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CATTLE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DAIRY COWS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PUERPERAL DISORDERS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DIGESTIVE DISORDERS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METABOLIC DISORDERS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DIAGNOSIS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THERAPY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RUMEN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DYSREGULATION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ACIDOSIS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KETOSIS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ENERGY BALANCE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DRUGS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FORMULATIONS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APPLICATION METHODS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65009 |a ORAL ADMINISTRATION 	</a:t>
                      </a:r>
                      <a:r>
                        <a:rPr lang="cs-CZ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16x</a:t>
                      </a:r>
                      <a:endParaRPr lang="cs-CZ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 |a 636.2 |2 MRF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 |a 615 |2 MRF                </a:t>
                      </a:r>
                      <a:r>
                        <a:rPr lang="cs-CZ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505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79930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768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077052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7353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2283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0128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97114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00806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60746D8F-2280-D041-F3BD-E841D31C8FB4}"/>
              </a:ext>
            </a:extLst>
          </p:cNvPr>
          <p:cNvSpPr txBox="1"/>
          <p:nvPr/>
        </p:nvSpPr>
        <p:spPr>
          <a:xfrm>
            <a:off x="4368397" y="233819"/>
            <a:ext cx="45720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skot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mléčný skot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poporodní poruchy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poruchy zažívání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poruchy metabolismu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diagnóza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terapie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bachor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dysfunkce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acidóza |7 ph196631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czenas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ketóza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energetická bilance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léky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formy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aplikační metody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65007 |a orální aplikace |2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agrovoc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800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16x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8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17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846756"/>
              </p:ext>
            </p:extLst>
          </p:nvPr>
        </p:nvGraphicFramePr>
        <p:xfrm>
          <a:off x="628650" y="986125"/>
          <a:ext cx="3739747" cy="7602974"/>
        </p:xfrm>
        <a:graphic>
          <a:graphicData uri="http://schemas.openxmlformats.org/drawingml/2006/table">
            <a:tbl>
              <a:tblPr firstRow="1" firstCol="1" bandRow="1"/>
              <a:tblGrid>
                <a:gridCol w="3739747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</a:tblGrid>
              <a:tr h="247800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bachorová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acidóza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acetonemie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negativní energetická bilance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indigesce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perorální pasty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Energan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Pansenstarter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6530 |a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Energan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Ketose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cs-CZ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7x</a:t>
                      </a:r>
                      <a:endParaRPr lang="cs-CZ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655 4 |a inzerce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505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79930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768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077052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7353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2283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0128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97114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00806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29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18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995817"/>
              </p:ext>
            </p:extLst>
          </p:nvPr>
        </p:nvGraphicFramePr>
        <p:xfrm>
          <a:off x="628650" y="986125"/>
          <a:ext cx="7886700" cy="7077930"/>
        </p:xfrm>
        <a:graphic>
          <a:graphicData uri="http://schemas.openxmlformats.org/drawingml/2006/table">
            <a:tbl>
              <a:tblPr firstRow="1" firstCol="1" bandRow="1"/>
              <a:tblGrid>
                <a:gridCol w="765010">
                  <a:extLst>
                    <a:ext uri="{9D8B030D-6E8A-4147-A177-3AD203B41FA5}">
                      <a16:colId xmlns:a16="http://schemas.microsoft.com/office/drawing/2014/main" val="989775931"/>
                    </a:ext>
                  </a:extLst>
                </a:gridCol>
                <a:gridCol w="7121690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</a:tblGrid>
              <a:tr h="271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008 100817s2010----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xr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-o---f------000-0-cze-d </a:t>
                      </a:r>
                    </a:p>
                    <a:p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|b 1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|a 1 barev. fot.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505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 |a Hrdina, Pavel, |u Privátní veterinární praxe Hluk |4 aut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7001 |a Zelinková, Gabriela, |u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Virbac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Frenštát pod Radhoštěm |4 aut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79930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768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077052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7353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2283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0128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97114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00806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445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19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612021"/>
              </p:ext>
            </p:extLst>
          </p:nvPr>
        </p:nvGraphicFramePr>
        <p:xfrm>
          <a:off x="628650" y="986125"/>
          <a:ext cx="7886700" cy="5642939"/>
        </p:xfrm>
        <a:graphic>
          <a:graphicData uri="http://schemas.openxmlformats.org/drawingml/2006/table">
            <a:tbl>
              <a:tblPr firstRow="1" firstCol="1" bandRow="1"/>
              <a:tblGrid>
                <a:gridCol w="384810">
                  <a:extLst>
                    <a:ext uri="{9D8B030D-6E8A-4147-A177-3AD203B41FA5}">
                      <a16:colId xmlns:a16="http://schemas.microsoft.com/office/drawing/2014/main" val="989775931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  <a:gridCol w="6160770">
                  <a:extLst>
                    <a:ext uri="{9D8B030D-6E8A-4147-A177-3AD203B41FA5}">
                      <a16:colId xmlns:a16="http://schemas.microsoft.com/office/drawing/2014/main" val="2636615391"/>
                    </a:ext>
                  </a:extLst>
                </a:gridCol>
              </a:tblGrid>
              <a:tr h="271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|a CATTLE |2 agrovoc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|a PUERPERIUM |2 agrovoc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|a PUERPERAL DISORDERS |2 agrovoc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505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|a METABOLIC DISORDERS |2 agrovoc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|a DAIRY CATTLE |2 agrovoc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79930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|a LACTATION |2 agrovoc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309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|a PARTURITION |2 agrovoc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|a DISEASE CONTROL |2 agrovoc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|a SUPPLEMENTS |2 </a:t>
                      </a:r>
                      <a:r>
                        <a:rPr lang="cs-CZ" dirty="0" err="1"/>
                        <a:t>agrovoc</a:t>
                      </a:r>
                      <a:endParaRPr lang="cs-CZ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|a chov zvířat |2 agrovoc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077052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|a skot |2 agrovoc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7353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|a puerperium |2 agrovoc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2283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65007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|a poporodní poruchy |2 agrovoc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0128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97114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00806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54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44" y="1368425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kódech polí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43" y="2116570"/>
            <a:ext cx="7767116" cy="3960380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IPK_katalogizační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politika_MARC21</a:t>
            </a:r>
            <a:b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0" i="0" u="none" strike="noStrike" dirty="0">
                <a:solidFill>
                  <a:srgbClr val="024989"/>
                </a:solidFill>
                <a:effectLst/>
                <a:latin typeface="pt_sans_regular"/>
                <a:hlinkClick r:id="rId2"/>
              </a:rPr>
              <a:t>Kódy rolí MARC 21 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pt_sans_regular"/>
              </a:rPr>
              <a:t>(Excel 78 kB)</a:t>
            </a:r>
            <a:r>
              <a:rPr lang="cs-CZ" sz="1400" b="1" i="0" dirty="0">
                <a:solidFill>
                  <a:srgbClr val="000000"/>
                </a:solidFill>
                <a:effectLst/>
                <a:latin typeface="pt_sans_regular"/>
              </a:rPr>
              <a:t> (aktualizováno únor 2026) - platné od 1.3.2026</a:t>
            </a:r>
          </a:p>
          <a:p>
            <a:pPr lvl="1"/>
            <a:r>
              <a:rPr lang="cs-CZ" sz="20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302 kódů rolí</a:t>
            </a:r>
          </a:p>
          <a:p>
            <a:pPr lvl="2"/>
            <a:r>
              <a:rPr lang="cs-CZ" sz="16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hlavní změny:</a:t>
            </a:r>
          </a:p>
          <a:p>
            <a:pPr lvl="3"/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aft (autor doslovu, tiráže atd.) -&gt;  </a:t>
            </a:r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waw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(autor doslovu)</a:t>
            </a:r>
          </a:p>
          <a:p>
            <a:pPr lvl="3"/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aui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(autor úvodu) -&gt; </a:t>
            </a:r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win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(autor úvodu, autor díla)</a:t>
            </a:r>
            <a:b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</a:b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                             -&gt; </a:t>
            </a:r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wpr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(autor úvodního textu, autor díla)</a:t>
            </a:r>
            <a:b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</a:b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                             </a:t>
            </a:r>
            <a:r>
              <a:rPr lang="cs-CZ" sz="1400" b="1" u="sng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-&gt; </a:t>
            </a:r>
            <a:r>
              <a:rPr lang="cs-CZ" sz="1400" b="1" u="sng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wfw</a:t>
            </a:r>
            <a:r>
              <a:rPr lang="cs-CZ" sz="1400" b="1" u="sng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(autor předmluvy, jiný autor)</a:t>
            </a:r>
          </a:p>
          <a:p>
            <a:pPr lvl="3"/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clb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(spolupracovník) -&gt; </a:t>
            </a:r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ctb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(</a:t>
            </a:r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přispěvevatel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)</a:t>
            </a:r>
          </a:p>
          <a:p>
            <a:pPr lvl="3"/>
            <a:endParaRPr lang="cs-CZ" sz="1400" b="1" dirty="0">
              <a:solidFill>
                <a:srgbClr val="000000"/>
              </a:solidFill>
              <a:latin typeface="pt_sans_regular"/>
              <a:cs typeface="Arial" panose="020B0604020202020204" pitchFamily="34" charset="0"/>
            </a:endParaRPr>
          </a:p>
          <a:p>
            <a:pPr lvl="3"/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spm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(Inspicient) -&gt; </a:t>
            </a:r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stm</a:t>
            </a:r>
            <a:endParaRPr lang="cs-CZ" sz="1400" b="1" dirty="0">
              <a:solidFill>
                <a:srgbClr val="000000"/>
              </a:solidFill>
              <a:latin typeface="pt_sans_regular"/>
              <a:cs typeface="Arial" panose="020B0604020202020204" pitchFamily="34" charset="0"/>
            </a:endParaRPr>
          </a:p>
          <a:p>
            <a:pPr lvl="3"/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voc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(pěvec) -&gt; </a:t>
            </a:r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sng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(zpěvák, pěvec)</a:t>
            </a:r>
          </a:p>
          <a:p>
            <a:pPr lvl="3"/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sce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(scénárista) -&gt; </a:t>
            </a:r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aus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(autor filmového scénáře ; </a:t>
            </a:r>
            <a:r>
              <a:rPr lang="cs-CZ" sz="1400" b="1" dirty="0" err="1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sce</a:t>
            </a:r>
            <a:r>
              <a:rPr lang="cs-CZ" sz="1400" b="1" dirty="0">
                <a:solidFill>
                  <a:srgbClr val="000000"/>
                </a:solidFill>
                <a:latin typeface="pt_sans_regular"/>
                <a:cs typeface="Arial" panose="020B0604020202020204" pitchFamily="34" charset="0"/>
              </a:rPr>
              <a:t> pro němé filmy)</a:t>
            </a:r>
          </a:p>
          <a:p>
            <a:pPr lvl="3"/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2</a:t>
            </a:fld>
            <a:endParaRPr lang="cs-CZ" dirty="0">
              <a:solidFill>
                <a:srgbClr val="008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1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6F11B664-3534-0AD1-F43B-94D3CD92C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1472" y="86264"/>
            <a:ext cx="4558959" cy="6469811"/>
          </a:xfr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19944138-2C92-B8DB-6F47-897A4077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</p:spTree>
    <p:extLst>
      <p:ext uri="{BB962C8B-B14F-4D97-AF65-F5344CB8AC3E}">
        <p14:creationId xmlns:p14="http://schemas.microsoft.com/office/powerpoint/2010/main" val="4037028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21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986125"/>
          <a:ext cx="7886700" cy="5220534"/>
        </p:xfrm>
        <a:graphic>
          <a:graphicData uri="http://schemas.openxmlformats.org/drawingml/2006/table">
            <a:tbl>
              <a:tblPr firstRow="1" firstCol="1" bandRow="1"/>
              <a:tblGrid>
                <a:gridCol w="727710">
                  <a:extLst>
                    <a:ext uri="{9D8B030D-6E8A-4147-A177-3AD203B41FA5}">
                      <a16:colId xmlns:a16="http://schemas.microsoft.com/office/drawing/2014/main" val="989775931"/>
                    </a:ext>
                  </a:extLst>
                </a:gridCol>
                <a:gridCol w="998220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  <a:gridCol w="6160770">
                  <a:extLst>
                    <a:ext uri="{9D8B030D-6E8A-4147-A177-3AD203B41FA5}">
                      <a16:colId xmlns:a16="http://schemas.microsoft.com/office/drawing/2014/main" val="2636615391"/>
                    </a:ext>
                  </a:extLst>
                </a:gridCol>
              </a:tblGrid>
              <a:tr h="271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505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79930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309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077052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7353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2283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0128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97114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00806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1A58B557-64D0-014C-6015-EE09DCC0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68" y="1095555"/>
            <a:ext cx="7886699" cy="49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46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22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986125"/>
          <a:ext cx="7886700" cy="5220534"/>
        </p:xfrm>
        <a:graphic>
          <a:graphicData uri="http://schemas.openxmlformats.org/drawingml/2006/table">
            <a:tbl>
              <a:tblPr firstRow="1" firstCol="1" bandRow="1"/>
              <a:tblGrid>
                <a:gridCol w="727710">
                  <a:extLst>
                    <a:ext uri="{9D8B030D-6E8A-4147-A177-3AD203B41FA5}">
                      <a16:colId xmlns:a16="http://schemas.microsoft.com/office/drawing/2014/main" val="989775931"/>
                    </a:ext>
                  </a:extLst>
                </a:gridCol>
                <a:gridCol w="998220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  <a:gridCol w="6160770">
                  <a:extLst>
                    <a:ext uri="{9D8B030D-6E8A-4147-A177-3AD203B41FA5}">
                      <a16:colId xmlns:a16="http://schemas.microsoft.com/office/drawing/2014/main" val="2636615391"/>
                    </a:ext>
                  </a:extLst>
                </a:gridCol>
              </a:tblGrid>
              <a:tr h="271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505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79930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309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077052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7353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2283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0128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97114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00806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73624ED8-E797-DA2A-AEDA-FF51BF2CD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183" y="0"/>
            <a:ext cx="4669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80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613536F-09C1-4FB3-8A26-1F26F80D3EE3}"/>
              </a:ext>
            </a:extLst>
          </p:cNvPr>
          <p:cNvSpPr txBox="1">
            <a:spLocks/>
          </p:cNvSpPr>
          <p:nvPr/>
        </p:nvSpPr>
        <p:spPr>
          <a:xfrm>
            <a:off x="688443" y="4054476"/>
            <a:ext cx="3495368" cy="7481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david.vesely@nkp.cz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5F268B9A-2419-4760-B8A8-AA160072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443" y="6356350"/>
            <a:ext cx="6410858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David Veselý, Oddělení souborných katalogů, duben 2026</a:t>
            </a:r>
            <a:br>
              <a:rPr lang="pl-PL" dirty="0">
                <a:solidFill>
                  <a:srgbClr val="0083A5"/>
                </a:solidFill>
              </a:rPr>
            </a:br>
            <a:r>
              <a:rPr lang="pl-PL" dirty="0">
                <a:solidFill>
                  <a:srgbClr val="0083A5"/>
                </a:solidFill>
              </a:rPr>
              <a:t>37. zasedánísekce SDRUK ČR pro bibliografii</a:t>
            </a:r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id="{A70B9F19-55D9-4ABC-8D10-A702D7B7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23</a:t>
            </a:fld>
            <a:endParaRPr lang="cs-CZ" dirty="0">
              <a:solidFill>
                <a:srgbClr val="008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3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143" y="2329132"/>
            <a:ext cx="9256143" cy="2493033"/>
          </a:xfrm>
        </p:spPr>
        <p:txBody>
          <a:bodyPr anchor="t">
            <a:normAutofit/>
          </a:bodyPr>
          <a:lstStyle/>
          <a:p>
            <a:pPr algn="ctr"/>
            <a:r>
              <a:rPr lang="cs-CZ" sz="66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3</a:t>
            </a:fld>
            <a:endParaRPr lang="cs-CZ" dirty="0">
              <a:solidFill>
                <a:srgbClr val="008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6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44" y="1368425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Dílo, vyjádření, provedení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4</a:t>
            </a:fld>
            <a:endParaRPr lang="cs-CZ" dirty="0">
              <a:solidFill>
                <a:srgbClr val="0083A5"/>
              </a:solidFill>
            </a:endParaRPr>
          </a:p>
        </p:txBody>
      </p:sp>
      <p:pic>
        <p:nvPicPr>
          <p:cNvPr id="1026" name="Picture 2" descr="DBpedia as the most interlinked LOD dataset and crystallization point of the Linked Open Data Cloud since 2008">
            <a:extLst>
              <a:ext uri="{FF2B5EF4-FFF2-40B4-BE49-F238E27FC236}">
                <a16:creationId xmlns:a16="http://schemas.microsoft.com/office/drawing/2014/main" id="{7D152FFF-A417-4712-3942-A8728CC7EA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0" y="2116570"/>
            <a:ext cx="3977738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5F92EE1-5701-5B2A-555C-D701215BD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301" y="2019758"/>
            <a:ext cx="2924583" cy="116221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66D7609-4C3F-16D9-220E-E23A8DC5C994}"/>
              </a:ext>
            </a:extLst>
          </p:cNvPr>
          <p:cNvSpPr txBox="1"/>
          <p:nvPr/>
        </p:nvSpPr>
        <p:spPr>
          <a:xfrm>
            <a:off x="5512279" y="3429000"/>
            <a:ext cx="283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trike="sngStrike" dirty="0"/>
              <a:t>RDA </a:t>
            </a:r>
            <a:r>
              <a:rPr lang="cs-CZ" strike="sngStrike" dirty="0" err="1"/>
              <a:t>Original</a:t>
            </a:r>
            <a:br>
              <a:rPr lang="cs-CZ" dirty="0"/>
            </a:br>
            <a:r>
              <a:rPr lang="cs-CZ" dirty="0"/>
              <a:t>RDA </a:t>
            </a:r>
            <a:r>
              <a:rPr lang="cs-CZ" dirty="0" err="1"/>
              <a:t>Official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87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44" y="1368425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Nakladatelé v záhlaví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5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ABA14-AF1E-6783-3DCA-4D0389E32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710$4 </a:t>
            </a:r>
            <a:r>
              <a:rPr lang="cs-CZ" dirty="0" err="1"/>
              <a:t>pbl</a:t>
            </a:r>
            <a:endParaRPr lang="cs-CZ" dirty="0"/>
          </a:p>
          <a:p>
            <a:pPr lvl="1"/>
            <a:r>
              <a:rPr lang="cs-CZ" dirty="0" err="1"/>
              <a:t>isb</a:t>
            </a:r>
            <a:r>
              <a:rPr lang="cs-CZ" dirty="0"/>
              <a:t> (vydavatel) x </a:t>
            </a:r>
            <a:r>
              <a:rPr lang="cs-CZ" dirty="0" err="1"/>
              <a:t>pbl</a:t>
            </a:r>
            <a:r>
              <a:rPr lang="cs-CZ" dirty="0"/>
              <a:t> (nakladatel)</a:t>
            </a:r>
          </a:p>
          <a:p>
            <a:pPr lvl="1"/>
            <a:r>
              <a:rPr lang="cs-CZ" dirty="0"/>
              <a:t>928 zůstává - rejstřík s 260/264</a:t>
            </a:r>
          </a:p>
          <a:p>
            <a:pPr lvl="2"/>
            <a:r>
              <a:rPr lang="cs-CZ" sz="1800" dirty="0"/>
              <a:t>264 1 L $$</a:t>
            </a:r>
            <a:r>
              <a:rPr lang="cs-CZ" sz="1800" dirty="0" err="1"/>
              <a:t>aPraha</a:t>
            </a:r>
            <a:r>
              <a:rPr lang="cs-CZ" sz="1800" dirty="0"/>
              <a:t> :$$</a:t>
            </a:r>
            <a:r>
              <a:rPr lang="cs-CZ" sz="1800" dirty="0" err="1"/>
              <a:t>bStátní</a:t>
            </a:r>
            <a:r>
              <a:rPr lang="cs-CZ" sz="1800" dirty="0"/>
              <a:t> pedagogické nakladatelství,$$c1955</a:t>
            </a:r>
          </a:p>
          <a:p>
            <a:pPr lvl="2"/>
            <a:r>
              <a:rPr lang="cs-CZ" sz="1800" dirty="0"/>
              <a:t>500   L $$</a:t>
            </a:r>
            <a:r>
              <a:rPr lang="cs-CZ" sz="1800" dirty="0" err="1"/>
              <a:t>aNad</a:t>
            </a:r>
            <a:r>
              <a:rPr lang="cs-CZ" sz="1800" dirty="0"/>
              <a:t> názvem: Karlova universita v Praze, Fakulta biologická</a:t>
            </a:r>
          </a:p>
          <a:p>
            <a:pPr lvl="2"/>
            <a:r>
              <a:rPr lang="cs-CZ" sz="1800" dirty="0"/>
              <a:t>550   L $$</a:t>
            </a:r>
            <a:r>
              <a:rPr lang="cs-CZ" sz="1800" dirty="0" err="1"/>
              <a:t>aVydavatel</a:t>
            </a:r>
            <a:r>
              <a:rPr lang="cs-CZ" sz="1800" dirty="0"/>
              <a:t>: Karlova universita v Praze</a:t>
            </a:r>
          </a:p>
          <a:p>
            <a:pPr lvl="2"/>
            <a:r>
              <a:rPr lang="cs-CZ" sz="1600" dirty="0"/>
              <a:t>7102  L $$</a:t>
            </a:r>
            <a:r>
              <a:rPr lang="cs-CZ" sz="1600" dirty="0" err="1"/>
              <a:t>aStátní</a:t>
            </a:r>
            <a:r>
              <a:rPr lang="cs-CZ" sz="1600" dirty="0"/>
              <a:t> pedagogické nakladatelství$$7kn20050802010$$</a:t>
            </a:r>
            <a:r>
              <a:rPr lang="cs-CZ" sz="1600" dirty="0">
                <a:highlight>
                  <a:srgbClr val="FFFF00"/>
                </a:highlight>
              </a:rPr>
              <a:t>4pbl</a:t>
            </a:r>
          </a:p>
          <a:p>
            <a:pPr lvl="2"/>
            <a:r>
              <a:rPr lang="cs-CZ" sz="1600" dirty="0"/>
              <a:t>7102  L $$</a:t>
            </a:r>
            <a:r>
              <a:rPr lang="cs-CZ" sz="1600" dirty="0" err="1"/>
              <a:t>aUniverzita</a:t>
            </a:r>
            <a:r>
              <a:rPr lang="cs-CZ" sz="1600" dirty="0"/>
              <a:t> Karlova.$$</a:t>
            </a:r>
            <a:r>
              <a:rPr lang="cs-CZ" sz="1600" dirty="0" err="1"/>
              <a:t>bBiologická</a:t>
            </a:r>
            <a:r>
              <a:rPr lang="cs-CZ" sz="1600" dirty="0"/>
              <a:t> fakulta$$7ko2004253465$$</a:t>
            </a:r>
            <a:r>
              <a:rPr lang="cs-CZ" sz="1600" dirty="0">
                <a:highlight>
                  <a:srgbClr val="FFFF00"/>
                </a:highlight>
              </a:rPr>
              <a:t>4isb</a:t>
            </a:r>
          </a:p>
          <a:p>
            <a:pPr lvl="2"/>
            <a:r>
              <a:rPr lang="cs-CZ" sz="1800" dirty="0"/>
              <a:t>7102  L $$</a:t>
            </a:r>
            <a:r>
              <a:rPr lang="cs-CZ" sz="1800" dirty="0" err="1"/>
              <a:t>aUniverzita</a:t>
            </a:r>
            <a:r>
              <a:rPr lang="cs-CZ" sz="1800" dirty="0"/>
              <a:t> Karlova$$7kn20010710036$$</a:t>
            </a:r>
            <a:r>
              <a:rPr lang="cs-CZ" sz="1800" dirty="0">
                <a:highlight>
                  <a:srgbClr val="FFFF00"/>
                </a:highlight>
              </a:rPr>
              <a:t>4isb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54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44" y="1368425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Kódy rolí vždy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6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ABA14-AF1E-6783-3DCA-4D0389E32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cs-CZ" dirty="0"/>
              <a:t>$4 ve všech záhlavích (kromě záhlaví typu autor/název)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u akcí se nelopotit, kód je aut</a:t>
            </a:r>
          </a:p>
        </p:txBody>
      </p:sp>
    </p:spTree>
    <p:extLst>
      <p:ext uri="{BB962C8B-B14F-4D97-AF65-F5344CB8AC3E}">
        <p14:creationId xmlns:p14="http://schemas.microsoft.com/office/powerpoint/2010/main" val="267948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44" y="1368425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Vícesvazkové monografie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7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ABA14-AF1E-6783-3DCA-4D0389E32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cs-CZ" dirty="0"/>
              <a:t>Konec souborů učebnic.</a:t>
            </a:r>
          </a:p>
          <a:p>
            <a:pPr lvl="2"/>
            <a:r>
              <a:rPr lang="cs-CZ" dirty="0"/>
              <a:t>Nevýznamné názvy: </a:t>
            </a:r>
            <a:r>
              <a:rPr lang="en-US" dirty="0"/>
              <a:t>A-D, Pro/Ž, </a:t>
            </a:r>
            <a:r>
              <a:rPr lang="en-US" dirty="0" err="1"/>
              <a:t>Texty</a:t>
            </a:r>
            <a:r>
              <a:rPr lang="en-US" dirty="0"/>
              <a:t>, </a:t>
            </a:r>
            <a:r>
              <a:rPr lang="en-US" dirty="0" err="1"/>
              <a:t>Tabulky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cs-CZ" dirty="0"/>
              <a:t>.</a:t>
            </a:r>
          </a:p>
          <a:p>
            <a:pPr lvl="3"/>
            <a:r>
              <a:rPr lang="cs-CZ" dirty="0"/>
              <a:t>Časové období = významný název -&gt;245$p</a:t>
            </a:r>
          </a:p>
          <a:p>
            <a:pPr lvl="3"/>
            <a:r>
              <a:rPr lang="cs-CZ" dirty="0"/>
              <a:t>Názvy, výčty kapitol</a:t>
            </a:r>
          </a:p>
          <a:p>
            <a:pPr lvl="3"/>
            <a:endParaRPr lang="cs-CZ" dirty="0"/>
          </a:p>
          <a:p>
            <a:pPr lvl="3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4D91C3-CEE7-4ADD-EDCE-C39AAB894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8064"/>
            <a:ext cx="3972479" cy="30388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4FDA301-194E-B12A-6874-3812846B7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480" y="3716063"/>
            <a:ext cx="5089084" cy="15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9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8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728291"/>
              </p:ext>
            </p:extLst>
          </p:nvPr>
        </p:nvGraphicFramePr>
        <p:xfrm>
          <a:off x="628650" y="986125"/>
          <a:ext cx="7886700" cy="5656214"/>
        </p:xfrm>
        <a:graphic>
          <a:graphicData uri="http://schemas.openxmlformats.org/drawingml/2006/table">
            <a:tbl>
              <a:tblPr firstRow="1" firstCol="1" bandRow="1"/>
              <a:tblGrid>
                <a:gridCol w="765010">
                  <a:extLst>
                    <a:ext uri="{9D8B030D-6E8A-4147-A177-3AD203B41FA5}">
                      <a16:colId xmlns:a16="http://schemas.microsoft.com/office/drawing/2014/main" val="989775931"/>
                    </a:ext>
                  </a:extLst>
                </a:gridCol>
                <a:gridCol w="7121690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</a:tblGrid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008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170915e20170915xr-</a:t>
                      </a:r>
                      <a:r>
                        <a:rPr lang="cs-CZ" sz="1050" kern="0" dirty="0">
                          <a:effectLst/>
                          <a:highlight>
                            <a:srgbClr val="FFFF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----------------</a:t>
                      </a:r>
                      <a:r>
                        <a:rPr lang="cs-CZ" sz="1050" kern="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</a:t>
                      </a: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                  -&gt; a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PAG001 |b cze |e </a:t>
                      </a:r>
                      <a:r>
                        <a:rPr lang="cs-CZ" sz="1050" kern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rda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072 7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78.07 |x Hudebníci, skladatelé a jiná hudební povolání |2 Konspekt |9 9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505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highlight>
                            <a:srgbClr val="A9A9A9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highlight>
                            <a:srgbClr val="A9A9A9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78.071.1/.2 |2 MRF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highlight>
                            <a:srgbClr val="A9A9A9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highlight>
                            <a:srgbClr val="A9A9A9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788.071.2 |2 MRF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79930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Havlíková, Helena |7 jo2003197041 |4 aut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768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24510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Hudbě svědčí volnost : |b kurátorem komorní řady </a:t>
                      </a:r>
                      <a:r>
                        <a:rPr lang="cs-CZ" sz="1050" kern="0" dirty="0">
                          <a:effectLst/>
                          <a:highlight>
                            <a:srgbClr val="008B8B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letošního</a:t>
                      </a: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ročníku Dvořákovy Prahy je Radek Baborák. Tento od boha nadaný hornista, který zastával posty sólisty v prestižních orchestrech včetně Berlínské filharmonie, srší další muzikantskou energií / |c Helena Havlíková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highlight>
                            <a:srgbClr val="FFFF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b</a:t>
                      </a: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arevná ilustrace                                -&gt; 300$b Ilustrace / Barevné ilustrace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highlight>
                            <a:srgbClr val="FFFF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cs-CZ" sz="1200" kern="1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highlight>
                            <a:srgbClr val="FFFF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1 barevná fotografie</a:t>
                      </a: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-&gt; smazat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60017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Baborák, Radek, |d 1976- |7 jn19990209011 |2 </a:t>
                      </a:r>
                      <a:r>
                        <a:rPr lang="cs-CZ" sz="1050" kern="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czenas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077052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61027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Baborák Ensemble |7 mzk2009513313 |2 </a:t>
                      </a:r>
                      <a:r>
                        <a:rPr lang="cs-CZ" sz="1050" kern="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czenas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73535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61027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Česká sinfonietta (hudební skupina) |7 pag2015888748 |2 czenas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2283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61127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</a:t>
                      </a:r>
                      <a:r>
                        <a:rPr lang="cs-CZ" sz="1050" kern="0" dirty="0">
                          <a:effectLst/>
                          <a:highlight>
                            <a:srgbClr val="008B8B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Dvořákova Praha (festival) |7 kn20091112012 |2 </a:t>
                      </a:r>
                      <a:r>
                        <a:rPr lang="cs-CZ" sz="1050" kern="0" dirty="0" err="1">
                          <a:effectLst/>
                          <a:highlight>
                            <a:srgbClr val="008B8B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czenas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-&gt; $$</a:t>
                      </a:r>
                      <a:r>
                        <a:rPr lang="cs-CZ" sz="1050" kern="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aDvořákova</a:t>
                      </a: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Praha (festival)$$n(10. :$$d2017 :$$</a:t>
                      </a:r>
                      <a:r>
                        <a:rPr lang="cs-CZ" sz="1050" kern="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cPraha</a:t>
                      </a: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Česko)$$7ko20261291435$$2czenas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65007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hudba |7 ph114719 |2 </a:t>
                      </a:r>
                      <a:r>
                        <a:rPr lang="cs-CZ" sz="1050" kern="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czenas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0128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65007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hudebníci |7 ph117204 |2 </a:t>
                      </a:r>
                      <a:r>
                        <a:rPr lang="cs-CZ" sz="1050" kern="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czenas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97114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65007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hráči na dechové nástroje |7 ph556511 |2 </a:t>
                      </a:r>
                      <a:r>
                        <a:rPr lang="cs-CZ" sz="1050" kern="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czenas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00806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6530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hornisté                                          -&gt; 650 nebo nic!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highlight>
                            <a:srgbClr val="A9A9A9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655 7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highlight>
                            <a:srgbClr val="A9A9A9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články |7 fd133976 |2 czenas</a:t>
                      </a: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-&gt; 080 (046) MRF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24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7730</a:t>
                      </a:r>
                      <a:endParaRPr lang="cs-CZ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|t Lidové noviny |x 0862-5921 |g </a:t>
                      </a:r>
                      <a:r>
                        <a:rPr lang="cs-CZ" sz="1050" kern="0" dirty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Roč. 30, č. 215(20170915), s. 7</a:t>
                      </a:r>
                      <a:r>
                        <a:rPr lang="cs-CZ" sz="105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|q 30:215 |9 </a:t>
                      </a:r>
                      <a:r>
                        <a:rPr lang="cs-CZ" sz="1050" kern="0" dirty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20170915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7F7BA8E1-1129-E254-8E21-17B6FE54C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5335" y="64137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-&gt; $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gRoč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30, č. 215 (15.9.2017), strana 7 $$92017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8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3" y="457200"/>
            <a:ext cx="7767116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Nešvary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478" y="6356351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9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81E257C-3DB1-DB8A-AA94-963FEC820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294893"/>
              </p:ext>
            </p:extLst>
          </p:nvPr>
        </p:nvGraphicFramePr>
        <p:xfrm>
          <a:off x="628650" y="1012005"/>
          <a:ext cx="7886700" cy="5874907"/>
        </p:xfrm>
        <a:graphic>
          <a:graphicData uri="http://schemas.openxmlformats.org/drawingml/2006/table">
            <a:tbl>
              <a:tblPr firstRow="1" firstCol="1" bandRow="1"/>
              <a:tblGrid>
                <a:gridCol w="765010">
                  <a:extLst>
                    <a:ext uri="{9D8B030D-6E8A-4147-A177-3AD203B41FA5}">
                      <a16:colId xmlns:a16="http://schemas.microsoft.com/office/drawing/2014/main" val="989775931"/>
                    </a:ext>
                  </a:extLst>
                </a:gridCol>
                <a:gridCol w="7121690">
                  <a:extLst>
                    <a:ext uri="{9D8B030D-6E8A-4147-A177-3AD203B41FA5}">
                      <a16:colId xmlns:a16="http://schemas.microsoft.com/office/drawing/2014/main" val="1041062953"/>
                    </a:ext>
                  </a:extLst>
                </a:gridCol>
              </a:tblGrid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008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170915e20170915xr-</a:t>
                      </a:r>
                      <a:r>
                        <a:rPr lang="cs-CZ" sz="1000" kern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100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----------------cze-c                  -&gt; a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47724"/>
                  </a:ext>
                </a:extLst>
              </a:tr>
              <a:tr h="465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PAG001 |b </a:t>
                      </a:r>
                      <a:r>
                        <a:rPr lang="cs-CZ" sz="1000" kern="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</a:t>
                      </a: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|e </a:t>
                      </a:r>
                      <a:r>
                        <a:rPr lang="cs-CZ" sz="1000" kern="0" dirty="0" err="1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rda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28109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 dirty="0">
                          <a:effectLst/>
                          <a:highlight>
                            <a:srgbClr val="A9A9A9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 dirty="0">
                          <a:effectLst/>
                          <a:highlight>
                            <a:srgbClr val="A9A9A9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78.071.1/.2 |2 MRF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53107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highlight>
                            <a:srgbClr val="A9A9A9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kern="0" dirty="0">
                          <a:effectLst/>
                          <a:highlight>
                            <a:srgbClr val="A9A9A9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788.071.2 |2 MRF</a:t>
                      </a:r>
                      <a:endParaRPr lang="cs-CZ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155063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Havlíková, Helena |7 jo2003197041 |4 aut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60081"/>
                  </a:ext>
                </a:extLst>
              </a:tr>
              <a:tr h="107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24510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Hudbě svědčí volnost : |b kurátorem komorní řady </a:t>
                      </a:r>
                      <a:r>
                        <a:rPr lang="cs-CZ" sz="1000" kern="0" dirty="0">
                          <a:effectLst/>
                          <a:highlight>
                            <a:srgbClr val="008B8B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letošního</a:t>
                      </a: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ročníku Dvořákovy Prahy je Radek Baborák. Tento od boha nadaný hornista, který zastával posty sólisty v prestižních orchestrech včetně Berlínské filharmonie, srší další muzikantskou energií / |c Helena Havlíková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8499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</a:t>
                      </a:r>
                      <a:r>
                        <a:rPr lang="cs-CZ" sz="100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000" kern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cs-CZ" sz="100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arevná ilustrace                                -&gt; 300$b Ilustrace / Barevné ilustrace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27065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1 barevná fotografie</a:t>
                      </a:r>
                      <a:r>
                        <a:rPr lang="cs-CZ" sz="100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-&gt; smazat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411149"/>
                  </a:ext>
                </a:extLst>
              </a:tr>
              <a:tr h="939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61127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</a:t>
                      </a:r>
                      <a:r>
                        <a:rPr lang="cs-CZ" sz="1000" kern="0" dirty="0">
                          <a:effectLst/>
                          <a:highlight>
                            <a:srgbClr val="008B8B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Dvořákova Praha (festival) |7 kn20091112012 |2 </a:t>
                      </a:r>
                      <a:r>
                        <a:rPr lang="cs-CZ" sz="1000" kern="0" dirty="0" err="1">
                          <a:effectLst/>
                          <a:highlight>
                            <a:srgbClr val="008B8B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czenas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-&gt; $$</a:t>
                      </a:r>
                      <a:r>
                        <a:rPr lang="cs-CZ" sz="1000" kern="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aDvořákova</a:t>
                      </a: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Praha (festival)$$n(10. :$$d2017 :$$</a:t>
                      </a:r>
                      <a:r>
                        <a:rPr lang="cs-CZ" sz="1000" kern="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cPraha</a:t>
                      </a: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Česko)$$7ko20261291435$$2czenas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96918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6530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hornisté                                          -&gt; 650 nebo nic!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30119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>
                          <a:effectLst/>
                          <a:highlight>
                            <a:srgbClr val="A9A9A9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655 7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>
                          <a:effectLst/>
                          <a:highlight>
                            <a:srgbClr val="A9A9A9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|a články |7 fd133976 |2 czenas</a:t>
                      </a:r>
                      <a:r>
                        <a:rPr lang="cs-CZ" sz="100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-&gt; 080 (046) MRF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0488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7730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|t Lidové noviny |x 0862-5921 |g </a:t>
                      </a:r>
                      <a:r>
                        <a:rPr lang="cs-CZ" sz="1000" kern="0" dirty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Roč. 30, č. 215(20170915), s. 7</a:t>
                      </a:r>
                      <a:r>
                        <a:rPr lang="cs-CZ" sz="1000" kern="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|q 30:215 |9 </a:t>
                      </a:r>
                      <a:r>
                        <a:rPr lang="cs-CZ" sz="1000" kern="0" dirty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20170915</a:t>
                      </a:r>
                      <a:br>
                        <a:rPr lang="cs-CZ" sz="1000" kern="0" dirty="0">
                          <a:effectLst/>
                          <a:highlight>
                            <a:srgbClr val="FF0000"/>
                          </a:highlight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	-&gt; $</a:t>
                      </a:r>
                      <a:r>
                        <a:rPr kumimoji="0" lang="cs-CZ" altLang="cs-CZ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gRoč</a:t>
                      </a: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30, č. 215 (15.9.2017), strana 7 $$92017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2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0652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764D46A1F8F746A98A4CD69AE13DA0" ma:contentTypeVersion="0" ma:contentTypeDescription="Vytvoří nový dokument" ma:contentTypeScope="" ma:versionID="28a6abac86c206c35baa6a23e632a6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e859ab3f162ac39b5a50c9082783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C23B21-C23C-466A-BD46-516B8F8A2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AC7767-3A40-4C58-BF42-674E8D90829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61CF19-C128-42F0-8FE7-E13B97EAA2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1755</Words>
  <Application>Microsoft Office PowerPoint</Application>
  <PresentationFormat>Předvádění na obrazovce (4:3)</PresentationFormat>
  <Paragraphs>276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 Unicode MS</vt:lpstr>
      <vt:lpstr>Arial</vt:lpstr>
      <vt:lpstr>Calibri</vt:lpstr>
      <vt:lpstr>Calibri Light</vt:lpstr>
      <vt:lpstr>pt_sans_regular</vt:lpstr>
      <vt:lpstr>Motiv Office</vt:lpstr>
      <vt:lpstr>Document</vt:lpstr>
      <vt:lpstr>Novinky v katalogizaci</vt:lpstr>
      <vt:lpstr>Změny v kódech polí</vt:lpstr>
      <vt:lpstr>Proč?</vt:lpstr>
      <vt:lpstr>Dílo, vyjádření, provedení</vt:lpstr>
      <vt:lpstr>Nakladatelé v záhlaví </vt:lpstr>
      <vt:lpstr>Kódy rolí vždy</vt:lpstr>
      <vt:lpstr>Vícesvazkové monografie</vt:lpstr>
      <vt:lpstr>Nešvary </vt:lpstr>
      <vt:lpstr>Nešvary </vt:lpstr>
      <vt:lpstr>Prezentace aplikace PowerPoint</vt:lpstr>
      <vt:lpstr>Nešvary </vt:lpstr>
      <vt:lpstr>Nešvary </vt:lpstr>
      <vt:lpstr>Nešvary </vt:lpstr>
      <vt:lpstr>Nešvary </vt:lpstr>
      <vt:lpstr>Nešvary </vt:lpstr>
      <vt:lpstr>Nešvary </vt:lpstr>
      <vt:lpstr>Nešvary </vt:lpstr>
      <vt:lpstr>Nešvary </vt:lpstr>
      <vt:lpstr>Nešvary </vt:lpstr>
      <vt:lpstr>Nešvary </vt:lpstr>
      <vt:lpstr>Nešvary </vt:lpstr>
      <vt:lpstr>Nešvary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(1–2 řádky)</dc:title>
  <dc:creator>Eliášová Tereza</dc:creator>
  <cp:lastModifiedBy>Eva</cp:lastModifiedBy>
  <cp:revision>12</cp:revision>
  <dcterms:created xsi:type="dcterms:W3CDTF">2023-02-20T12:23:10Z</dcterms:created>
  <dcterms:modified xsi:type="dcterms:W3CDTF">2026-04-16T06:13:27Z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0x01010017764D46A1F8F746A98A4CD69AE13DA0</vt:lpwstr>
  </property>
</Properties>
</file>