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Open Sans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2112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ef524b2fb7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ef524b2fb7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ef524b2fb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ef524b2fb7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ef524b2fb7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ef524b2fb7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ef524b2fb7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ef524b2fb7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ef524b2fb7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ef524b2fb7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f21d4f3d7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f21d4f3d7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f21d4f3d7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f21d4f3d7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f21d4f3d7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f21d4f3d7c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Analytická bibliografie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David Veselý - Národní knihovna ČR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520">
                <a:solidFill>
                  <a:srgbClr val="1C1E21"/>
                </a:solidFill>
                <a:highlight>
                  <a:srgbClr val="FFFFFF"/>
                </a:highlight>
              </a:rPr>
              <a:t>Jednání sekce SDRUK pro bibliografii v Ústí nad Labem, 22.IX.2021</a:t>
            </a:r>
            <a:endParaRPr sz="3270"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91006" y="744583"/>
            <a:ext cx="2161975" cy="114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zřízeno 1 systematizované místo pro metodiku, koordinaci a rozvoj národního systému analytické bibliografie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													(od 1.X.2021)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>
                <a:solidFill>
                  <a:schemeClr val="dk1"/>
                </a:solidFill>
              </a:rPr>
              <a:t>nadále zůstává pod 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34038" y="2836750"/>
            <a:ext cx="1419225" cy="74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úloha koordinační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	seznam excerpovaných zdrojů -&gt; zamezení duplicitního zpracovávání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úloha metodická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	tvorba a průběžná aktualizace metodické příručky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sledovat novinky v oblasti zpracování bibliografií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získat další přispěvatele (např. ústavy AV ČR)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poskytovat konzultace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Co je cílem?</a:t>
            </a:r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ukotvení procesů analytické bibliografie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vznik samostatného oddělení ANL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zvýšení využívanosti/využitelnosti zdrojových dokumentů pro vědecké, výzkumné, studijní a další účely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Úspěchu dosáhneme až:</a:t>
            </a:r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vznikne dobře personálně a finančně zajištěné pracoviště v NK ČR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bude analytická bibliografie výslovně uvedena v knihovním zákoně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dosáhneme začlenění rozvoje analytické bibliografie do statutu a strategie NK ČR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2000">
                <a:solidFill>
                  <a:schemeClr val="dk1"/>
                </a:solidFill>
              </a:rPr>
              <a:t>vytvoříme metodiku analytické bibliografie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311700" y="4524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773 </a:t>
            </a:r>
            <a:r>
              <a:rPr lang="cs" i="1"/>
              <a:t>q</a:t>
            </a:r>
            <a:endParaRPr i="1"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cs">
                <a:solidFill>
                  <a:schemeClr val="dk1"/>
                </a:solidFill>
              </a:rPr>
              <a:t>často chybí podpole </a:t>
            </a:r>
            <a:r>
              <a:rPr lang="cs" i="1">
                <a:solidFill>
                  <a:schemeClr val="dk1"/>
                </a:solidFill>
              </a:rPr>
              <a:t>q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	</a:t>
            </a:r>
            <a:endParaRPr>
              <a:solidFill>
                <a:schemeClr val="dk1"/>
              </a:solidFill>
            </a:endParaRPr>
          </a:p>
          <a:p>
            <a:pPr marL="457200" lvl="0" indent="45720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údaj řadící											pro účely citace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								</a:t>
            </a:r>
            <a:r>
              <a:rPr lang="cs" sz="2035" b="1">
                <a:solidFill>
                  <a:schemeClr val="dk1"/>
                </a:solidFill>
              </a:rPr>
              <a:t>Ročník:číslo</a:t>
            </a:r>
            <a:endParaRPr sz="2035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914400" lvl="0" indent="45720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není-li ročník uveden, nedopočítáváme, v pp. </a:t>
            </a:r>
            <a:r>
              <a:rPr lang="cs" i="1">
                <a:solidFill>
                  <a:schemeClr val="dk1"/>
                </a:solidFill>
              </a:rPr>
              <a:t>q</a:t>
            </a:r>
            <a:r>
              <a:rPr lang="cs">
                <a:solidFill>
                  <a:schemeClr val="dk1"/>
                </a:solidFill>
              </a:rPr>
              <a:t> jen číslo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br>
              <a:rPr lang="cs">
                <a:solidFill>
                  <a:schemeClr val="dk1"/>
                </a:solidFill>
              </a:rPr>
            </a:br>
            <a:r>
              <a:rPr lang="cs">
                <a:solidFill>
                  <a:schemeClr val="dk1"/>
                </a:solidFill>
              </a:rPr>
              <a:t>						</a:t>
            </a:r>
            <a:r>
              <a:rPr lang="cs" b="1">
                <a:solidFill>
                  <a:schemeClr val="dk1"/>
                </a:solidFill>
              </a:rPr>
              <a:t>špatně </a:t>
            </a:r>
            <a:r>
              <a:rPr lang="cs">
                <a:solidFill>
                  <a:schemeClr val="dk1"/>
                </a:solidFill>
              </a:rPr>
              <a:t>- Ročník (mezera) : (mezera) číslo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773 </a:t>
            </a:r>
            <a:r>
              <a:rPr lang="cs" i="1"/>
              <a:t>g</a:t>
            </a:r>
            <a:endParaRPr i="1"/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13716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Ročník V, číslo W (XXXX), strana Y-Z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Ročník </a:t>
            </a:r>
            <a:r>
              <a:rPr lang="cs" b="1">
                <a:solidFill>
                  <a:schemeClr val="dk1"/>
                </a:solidFill>
              </a:rPr>
              <a:t>(mezera)</a:t>
            </a:r>
            <a:r>
              <a:rPr lang="cs">
                <a:solidFill>
                  <a:schemeClr val="dk1"/>
                </a:solidFill>
              </a:rPr>
              <a:t> V, číslo </a:t>
            </a:r>
            <a:r>
              <a:rPr lang="cs" b="1">
                <a:solidFill>
                  <a:schemeClr val="dk1"/>
                </a:solidFill>
              </a:rPr>
              <a:t>(mezera)</a:t>
            </a:r>
            <a:r>
              <a:rPr lang="cs">
                <a:solidFill>
                  <a:schemeClr val="dk1"/>
                </a:solidFill>
              </a:rPr>
              <a:t> W </a:t>
            </a:r>
            <a:r>
              <a:rPr lang="cs" b="1">
                <a:solidFill>
                  <a:schemeClr val="dk1"/>
                </a:solidFill>
              </a:rPr>
              <a:t>(mezera)</a:t>
            </a:r>
            <a:r>
              <a:rPr lang="cs">
                <a:solidFill>
                  <a:schemeClr val="dk1"/>
                </a:solidFill>
              </a:rPr>
              <a:t> (XXXX), strana</a:t>
            </a:r>
            <a:r>
              <a:rPr lang="cs" b="1">
                <a:solidFill>
                  <a:schemeClr val="dk1"/>
                </a:solidFill>
              </a:rPr>
              <a:t> (mezera)</a:t>
            </a:r>
            <a:r>
              <a:rPr lang="cs">
                <a:solidFill>
                  <a:schemeClr val="dk1"/>
                </a:solidFill>
              </a:rPr>
              <a:t> Y-Z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457200" lvl="0" indent="45720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Věta 773g začíná velkým písmenem, nekončí však tečkou. 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						</a:t>
            </a:r>
            <a:r>
              <a:rPr lang="cs" b="1">
                <a:solidFill>
                  <a:schemeClr val="dk1"/>
                </a:solidFill>
              </a:rPr>
              <a:t>roč</a:t>
            </a:r>
            <a:r>
              <a:rPr lang="cs">
                <a:solidFill>
                  <a:schemeClr val="dk1"/>
                </a:solidFill>
              </a:rPr>
              <a:t>. je špatně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Zkracování je možné, leč v době RDA by bylo příhodné jej zavrhnout. 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>
                <a:solidFill>
                  <a:schemeClr val="dk1"/>
                </a:solidFill>
              </a:rPr>
              <a:t>		Roč.       Ročník ; č.         číslo ; s.        strana/strany</a:t>
            </a:r>
            <a:endParaRPr>
              <a:solidFill>
                <a:schemeClr val="dk1"/>
              </a:solidFill>
            </a:endParaRPr>
          </a:p>
        </p:txBody>
      </p:sp>
      <p:cxnSp>
        <p:nvCxnSpPr>
          <p:cNvPr id="100" name="Google Shape;100;p20"/>
          <p:cNvCxnSpPr/>
          <p:nvPr/>
        </p:nvCxnSpPr>
        <p:spPr>
          <a:xfrm>
            <a:off x="2323800" y="4188800"/>
            <a:ext cx="267000" cy="6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" name="Google Shape;101;p20"/>
          <p:cNvCxnSpPr/>
          <p:nvPr/>
        </p:nvCxnSpPr>
        <p:spPr>
          <a:xfrm>
            <a:off x="3897150" y="4188800"/>
            <a:ext cx="267000" cy="6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" name="Google Shape;102;p20"/>
          <p:cNvCxnSpPr/>
          <p:nvPr/>
        </p:nvCxnSpPr>
        <p:spPr>
          <a:xfrm>
            <a:off x="5344675" y="4188800"/>
            <a:ext cx="267000" cy="6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78708 	$i Recenze na:</a:t>
            </a:r>
            <a:endParaRPr/>
          </a:p>
        </p:txBody>
      </p:sp>
      <p:sp>
        <p:nvSpPr>
          <p:cNvPr id="108" name="Google Shape;108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V poli 245 c </a:t>
            </a:r>
            <a:r>
              <a:rPr lang="cs" b="1">
                <a:solidFill>
                  <a:schemeClr val="dk1"/>
                </a:solidFill>
              </a:rPr>
              <a:t>neuvádět </a:t>
            </a:r>
            <a:r>
              <a:rPr lang="cs">
                <a:solidFill>
                  <a:schemeClr val="dk1"/>
                </a:solidFill>
              </a:rPr>
              <a:t>[autor recenze], zcela nahrazuje podpole 4 s hodnotou </a:t>
            </a:r>
            <a:r>
              <a:rPr lang="cs" b="1">
                <a:solidFill>
                  <a:schemeClr val="dk1"/>
                </a:solidFill>
              </a:rPr>
              <a:t>rev</a:t>
            </a:r>
            <a:r>
              <a:rPr lang="cs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787 a/t</a:t>
            </a:r>
            <a:br>
              <a:rPr lang="cs">
                <a:solidFill>
                  <a:schemeClr val="dk1"/>
                </a:solidFill>
              </a:rPr>
            </a:br>
            <a:r>
              <a:rPr lang="cs">
                <a:solidFill>
                  <a:schemeClr val="dk1"/>
                </a:solidFill>
              </a:rPr>
              <a:t>	a - tři a dost (návrat zpět)</a:t>
            </a:r>
            <a:br>
              <a:rPr lang="cs">
                <a:solidFill>
                  <a:schemeClr val="dk1"/>
                </a:solidFill>
              </a:rPr>
            </a:br>
            <a:r>
              <a:rPr lang="cs">
                <a:solidFill>
                  <a:schemeClr val="dk1"/>
                </a:solidFill>
              </a:rPr>
              <a:t>	t - jen název, autoři do pp. a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Pro možnost propojení je potřeba dohledat údaje</a:t>
            </a:r>
            <a:br>
              <a:rPr lang="cs" i="1">
                <a:solidFill>
                  <a:schemeClr val="dk1"/>
                </a:solidFill>
              </a:rPr>
            </a:br>
            <a:r>
              <a:rPr lang="cs" i="1">
                <a:solidFill>
                  <a:schemeClr val="dk1"/>
                </a:solidFill>
              </a:rPr>
              <a:t>			</a:t>
            </a:r>
            <a:r>
              <a:rPr lang="cs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$d	Místo vydání : jméno nakladatele, datum vydání (NO)</a:t>
            </a:r>
            <a:br>
              <a:rPr lang="cs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cs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			$z	Mezinárodní standardní číslo knihy (O)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					</a:t>
            </a:r>
            <a:br>
              <a:rPr lang="cs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cs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Aleph umí propojení přes LKR, leč jen do konkrétního katalogu jedné knihovny, nikoli do SKC. 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1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david.vesely@nkp.cz</a:t>
            </a:r>
            <a:endParaRPr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Microsoft Office PowerPoint</Application>
  <PresentationFormat>Předvádění na obrazovce (16:9)</PresentationFormat>
  <Paragraphs>55</Paragraphs>
  <Slides>9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Open Sans</vt:lpstr>
      <vt:lpstr>Simple Light</vt:lpstr>
      <vt:lpstr>Analytická bibliografie</vt:lpstr>
      <vt:lpstr>Prezentace aplikace PowerPoint</vt:lpstr>
      <vt:lpstr>Prezentace aplikace PowerPoint</vt:lpstr>
      <vt:lpstr>Prezentace aplikace PowerPoint</vt:lpstr>
      <vt:lpstr>Co je cílem?</vt:lpstr>
      <vt:lpstr>Úspěchu dosáhneme až:</vt:lpstr>
      <vt:lpstr>773 q</vt:lpstr>
      <vt:lpstr>773 g</vt:lpstr>
      <vt:lpstr>78708  $i Recenze na: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Analytická bibliografie</dc:title>
  <dc:creator>Svobodová Eva</dc:creator>
  <cp:lastModifiedBy>Svobodová Eva</cp:lastModifiedBy>
  <cp:revision>1</cp:revision>
  <dcterms:modified xsi:type="dcterms:W3CDTF">2021-10-22T09:47:35Z</dcterms:modified>
</cp:coreProperties>
</file>