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797675" cy="9926638"/>
  <p:embeddedFontLst>
    <p:embeddedFont>
      <p:font typeface="Open Sans" panose="020B0604020202020204" charset="0"/>
      <p:regular r:id="rId11"/>
      <p:bold r:id="rId12"/>
      <p:italic r:id="rId13"/>
      <p:boldItalic r:id="rId14"/>
    </p:embeddedFont>
    <p:embeddedFont>
      <p:font typeface="PT Sans Narrow" panose="020B0604020202020204" charset="-18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IJlJ5jb2nv/vdOKlE7Q3+0F1/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B67E08-5A67-40C6-9DD0-5458BA808FFC}">
  <a:tblStyle styleId="{AFB67E08-5A67-40C6-9DD0-5458BA808F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11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f0f400528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f0f400528c_0_22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f24331d4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f24331d42f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f0f400528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f0f400528c_0_1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8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0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10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10"/>
          <p:cNvGrpSpPr/>
          <p:nvPr/>
        </p:nvGrpSpPr>
        <p:grpSpPr>
          <a:xfrm>
            <a:off x="1004144" y="1022025"/>
            <a:ext cx="7136669" cy="152400"/>
            <a:chOff x="1346429" y="1011300"/>
            <a:chExt cx="6452100" cy="152400"/>
          </a:xfrm>
        </p:grpSpPr>
        <p:cxnSp>
          <p:nvCxnSpPr>
            <p:cNvPr id="13" name="Google Shape;13;p10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10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10"/>
          <p:cNvGrpSpPr/>
          <p:nvPr/>
        </p:nvGrpSpPr>
        <p:grpSpPr>
          <a:xfrm>
            <a:off x="1004151" y="3969100"/>
            <a:ext cx="7136669" cy="152400"/>
            <a:chOff x="1346435" y="3969088"/>
            <a:chExt cx="6452100" cy="152400"/>
          </a:xfrm>
        </p:grpSpPr>
        <p:cxnSp>
          <p:nvCxnSpPr>
            <p:cNvPr id="16" name="Google Shape;16;p10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10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10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  <a:defRPr sz="5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  <a:defRPr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T Sans Narrow"/>
              <a:buNone/>
              <a:defRPr sz="24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●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pen Sans"/>
              <a:buChar char="○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Open Sans"/>
              <a:buChar char="■"/>
              <a:defRPr sz="12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PT Sans Narrow"/>
              <a:buNone/>
              <a:defRPr sz="5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39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PT Sans Narrow"/>
              <a:buNone/>
              <a:defRPr sz="42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Open Sans"/>
              <a:buNone/>
              <a:defRPr sz="21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T Sans Narrow"/>
              <a:buNone/>
              <a:defRPr sz="2400" b="0" i="0" u="none" strike="noStrike" cap="none">
                <a:solidFill>
                  <a:schemeClr val="dk2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Font typeface="PT Sans Narrow"/>
              <a:buNone/>
              <a:defRPr sz="13000" b="1" i="0" u="none" strike="noStrike" cap="none">
                <a:solidFill>
                  <a:schemeClr val="accent3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r.knihovna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sites.google.com/view/anl-bi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T Sans Narrow"/>
              <a:buNone/>
            </a:pPr>
            <a:r>
              <a:rPr lang="cs-CZ" sz="4800"/>
              <a:t>Současnost a budoucnost ANL</a:t>
            </a:r>
            <a:endParaRPr sz="4800" b="1" i="0" u="none" strike="noStrike" cap="non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59" name="Google Shape;59;p1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</a:pPr>
            <a:r>
              <a:rPr lang="cs-CZ" sz="2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Petra Šťastná</a:t>
            </a:r>
            <a:endParaRPr sz="24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None/>
            </a:pPr>
            <a:r>
              <a:rPr lang="cs-CZ" sz="1800" b="0" i="1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Národní knihovna ČR</a:t>
            </a:r>
            <a:endParaRPr sz="1800" b="0" i="1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 txBox="1"/>
          <p:nvPr/>
        </p:nvSpPr>
        <p:spPr>
          <a:xfrm>
            <a:off x="825650" y="4289999"/>
            <a:ext cx="7315200" cy="4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s-CZ" sz="1400" b="0" i="1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Jednání Sekce pro bibliografii SDRUK, </a:t>
            </a:r>
            <a:r>
              <a:rPr lang="cs-CZ" i="1">
                <a:latin typeface="Open Sans"/>
                <a:ea typeface="Open Sans"/>
                <a:cs typeface="Open Sans"/>
                <a:sym typeface="Open Sans"/>
              </a:rPr>
              <a:t>Ústí nad Labem</a:t>
            </a:r>
            <a:r>
              <a:rPr lang="cs-CZ" sz="1400" b="0" i="1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cs-CZ" i="1">
                <a:latin typeface="Open Sans"/>
                <a:ea typeface="Open Sans"/>
                <a:cs typeface="Open Sans"/>
                <a:sym typeface="Open Sans"/>
              </a:rPr>
              <a:t>září</a:t>
            </a:r>
            <a:r>
              <a:rPr lang="cs-CZ" sz="1400" b="0" i="1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20</a:t>
            </a:r>
            <a:r>
              <a:rPr lang="cs-CZ" i="1">
                <a:latin typeface="Open Sans"/>
                <a:ea typeface="Open Sans"/>
                <a:cs typeface="Open Sans"/>
                <a:sym typeface="Open Sans"/>
              </a:rPr>
              <a:t>21</a:t>
            </a:r>
            <a:r>
              <a:rPr lang="cs-CZ" sz="1400" b="0" i="1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sz="1400" b="0" i="1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lang="cs-CZ"/>
              <a:t>Co zaznělo v roce </a:t>
            </a:r>
            <a:r>
              <a:rPr lang="cs-CZ"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201</a:t>
            </a:r>
            <a:r>
              <a:rPr lang="cs-CZ"/>
              <a:t>9  (1)</a:t>
            </a:r>
            <a:endParaRPr sz="3600" b="1" i="0" u="none" strike="noStrike" cap="non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67" name="Google Shape;67;p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Koncepce národního systému analytické bibliografie schválena na </a:t>
            </a:r>
            <a:br>
              <a:rPr lang="cs-CZ"/>
            </a:br>
            <a:r>
              <a:rPr lang="cs-CZ"/>
              <a:t>41. zasedání Ústřední knihovnické rady (viz </a:t>
            </a:r>
            <a:r>
              <a:rPr lang="cs-CZ" u="sng">
                <a:solidFill>
                  <a:schemeClr val="hlink"/>
                </a:solidFill>
                <a:hlinkClick r:id="rId3"/>
              </a:rPr>
              <a:t>zápis</a:t>
            </a:r>
            <a:r>
              <a:rPr lang="cs-CZ"/>
              <a:t>)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cs-CZ"/>
              <a:t>ÚKR schvaluje Koncepci analytické bibliografie a doporučuje MK ČR vytvořit v NK ČR vhodné podmínky pro její realizaci. ÚKR doporučuje do dvou let vybudovat plně funkční pracoviště a finančně, technicky a personálně zabezpečit jeho fungování.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cs-CZ"/>
              <a:t>ÚKR navrhuje zařadit analytickou bibliografii do Koncepce NK ČR a začlenit ji do plán činností NK ČR na rok 2019. Následně bude projednáno na poradě vedení MK ČR.</a:t>
            </a:r>
            <a:endParaRPr/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Projekt </a:t>
            </a:r>
            <a:r>
              <a:rPr lang="cs-CZ" i="1"/>
              <a:t>Koordinace doplňování záznamů do báze ANL </a:t>
            </a:r>
            <a:r>
              <a:rPr lang="cs-CZ"/>
              <a:t>(VISK9/1)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cs-CZ"/>
              <a:t>Rozdělení excerpční základny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cs-CZ"/>
              <a:t>Správa báze ANL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cs-CZ"/>
              <a:t>Přípravné kroky pro vznik pracoviště analytické bibliografie v NK ČR</a:t>
            </a:r>
            <a:endParaRPr/>
          </a:p>
          <a:p>
            <a:pPr marL="91440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None/>
            </a:pPr>
            <a:endParaRPr sz="11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lang="cs-CZ"/>
              <a:t>Co zaznělo v roce 2019  (2)</a:t>
            </a:r>
            <a:endParaRPr/>
          </a:p>
        </p:txBody>
      </p:sp>
      <p:sp>
        <p:nvSpPr>
          <p:cNvPr id="73" name="Google Shape;73;p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>
                <a:solidFill>
                  <a:schemeClr val="accent1"/>
                </a:solidFill>
              </a:rPr>
              <a:t>Příprava pracoviště</a:t>
            </a:r>
            <a:endParaRPr b="1">
              <a:solidFill>
                <a:schemeClr val="accent1"/>
              </a:solidFill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Podání návrhu na zřízení pracoviště zřizovateli &gt; tzv. nadpožadavky</a:t>
            </a:r>
            <a:endParaRPr/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Plán na 5 let s postupným nárůstem pracovní kapacity až do cílového stavu daného koncepcí</a:t>
            </a:r>
            <a:endParaRPr/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Zřizovatelem nepřijato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>
                <a:solidFill>
                  <a:schemeClr val="accent1"/>
                </a:solidFill>
              </a:rPr>
              <a:t>Financování VISK</a:t>
            </a:r>
            <a:endParaRPr b="1">
              <a:solidFill>
                <a:schemeClr val="accent1"/>
              </a:solidFill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-CZ"/>
              <a:t>V průběhu roku 2018 změna způsobu financování u příspěvkových organizací MK ČR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lang="cs-CZ"/>
              <a:t>Co se dělo v roce 2020</a:t>
            </a:r>
            <a:endParaRPr/>
          </a:p>
        </p:txBody>
      </p:sp>
      <p:sp>
        <p:nvSpPr>
          <p:cNvPr id="79" name="Google Shape;79;p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43059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Pokračuje kooperativní doplňování báze ANL s podporou </a:t>
            </a:r>
            <a:br>
              <a:rPr lang="cs-CZ"/>
            </a:br>
            <a:r>
              <a:rPr lang="cs-CZ"/>
              <a:t>z programu VISK 9/1</a:t>
            </a:r>
            <a:endParaRPr/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cs-CZ"/>
              <a:t>pokračuje koordinace a správa báze ANL v rámci NK ČR s podporou z programu VISK 9/1</a:t>
            </a:r>
            <a:endParaRPr/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-CZ"/>
              <a:t>do báze ANL přispívají krajské a oborové knihovny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0" name="Google Shape;80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92850" y="222200"/>
            <a:ext cx="3604424" cy="469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0f400528c_0_22"/>
          <p:cNvSpPr txBox="1">
            <a:spLocks noGrp="1"/>
          </p:cNvSpPr>
          <p:nvPr>
            <p:ph type="title"/>
          </p:nvPr>
        </p:nvSpPr>
        <p:spPr>
          <a:xfrm>
            <a:off x="311700" y="14000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Nejen bibliografická databáze</a:t>
            </a:r>
            <a:endParaRPr/>
          </a:p>
        </p:txBody>
      </p:sp>
      <p:graphicFrame>
        <p:nvGraphicFramePr>
          <p:cNvPr id="86" name="Google Shape;86;gf0f400528c_0_22"/>
          <p:cNvGraphicFramePr/>
          <p:nvPr/>
        </p:nvGraphicFramePr>
        <p:xfrm>
          <a:off x="6466675" y="744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{AFB67E08-5A67-40C6-9DD0-5458BA808FFC}</a:tableStyleId>
              </a:tblPr>
              <a:tblGrid>
                <a:gridCol w="150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3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počet záznamů (k 6.9.2021)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celkem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1 858 859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 odkazem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592 877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 online plnotextovým přístupem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370 693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7" name="Google Shape;87;gf0f400528c_0_22"/>
          <p:cNvGraphicFramePr/>
          <p:nvPr/>
        </p:nvGraphicFramePr>
        <p:xfrm>
          <a:off x="311700" y="744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{AFB67E08-5A67-40C6-9DD0-5458BA808FFC}</a:tableStyleId>
              </a:tblPr>
              <a:tblGrid>
                <a:gridCol w="149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5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Plný text - pro registrované uživatele NK ČR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licencované databáze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13 700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přístupné pro čtenáře NK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575">
                <a:tc row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Digitalizovaný dokument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NK ČR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84 822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MZK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5 782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JVK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61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575">
                <a:tc row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Plný text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KNAV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33 829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 row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 anchor="ctr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Medvik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528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SVK UL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304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Webarchiv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17 534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volný web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318 437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825">
                <a:tc row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Plný text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full.nkp.cz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128 526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momentálně nepřístupné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Kramerius KFBZ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833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5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Newton Media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1 292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nepřístupné volně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f24331d42f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články v portálu knihovny.cz</a:t>
            </a:r>
            <a:endParaRPr/>
          </a:p>
        </p:txBody>
      </p:sp>
      <p:pic>
        <p:nvPicPr>
          <p:cNvPr id="93" name="Google Shape;93;gf24331d42f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100" y="1357400"/>
            <a:ext cx="4512626" cy="296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f24331d42f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17425" y="1357400"/>
            <a:ext cx="4014875" cy="3003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0f400528c_0_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Jak vypadá rok 2021?</a:t>
            </a:r>
            <a:endParaRPr/>
          </a:p>
        </p:txBody>
      </p:sp>
      <p:sp>
        <p:nvSpPr>
          <p:cNvPr id="100" name="Google Shape;100;gf0f400528c_0_1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-CZ"/>
              <a:t>pokračují projekty ve VISK 9/1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-CZ"/>
              <a:t>počet přispívajících knihoven zůstal stejný (1 nepokračuje, 1 přibyla) - celkem 13 knihoven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-CZ"/>
              <a:t>počet přislíbených záznamů - 20 260 (o 1 350 více než v roce 2020)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-CZ"/>
              <a:t>pokračuje koordinace a správa báze ze strany NK ČR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-CZ"/>
              <a:t>obměna personálního složení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-CZ"/>
              <a:t>nové vedení NK ČR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</a:pPr>
            <a:r>
              <a:rPr lang="cs-CZ"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Web k realizaci koncepce analytické bibliografie</a:t>
            </a:r>
            <a:endParaRPr sz="3600" b="1" i="0" u="none" strike="noStrike" cap="none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106" name="Google Shape;10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8"/>
          <p:cNvSpPr txBox="1"/>
          <p:nvPr/>
        </p:nvSpPr>
        <p:spPr>
          <a:xfrm>
            <a:off x="939750" y="3248275"/>
            <a:ext cx="7065000" cy="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cs-CZ" sz="24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anl@nkp.cz</a:t>
            </a:r>
            <a:endParaRPr sz="2400" b="1" i="0" u="none" strike="noStrike" cap="non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8"/>
          <p:cNvSpPr txBox="1"/>
          <p:nvPr/>
        </p:nvSpPr>
        <p:spPr>
          <a:xfrm>
            <a:off x="755904" y="1756800"/>
            <a:ext cx="77601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0" i="0" u="sng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https://sites.google.com/view/anl-bib</a:t>
            </a: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Předvádění na obrazovce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Open Sans</vt:lpstr>
      <vt:lpstr>PT Sans Narrow</vt:lpstr>
      <vt:lpstr>Tropic</vt:lpstr>
      <vt:lpstr>Současnost a budoucnost ANL</vt:lpstr>
      <vt:lpstr>Co zaznělo v roce 2019  (1)</vt:lpstr>
      <vt:lpstr>Co zaznělo v roce 2019  (2)</vt:lpstr>
      <vt:lpstr>Co se dělo v roce 2020</vt:lpstr>
      <vt:lpstr>Nejen bibliografická databáze</vt:lpstr>
      <vt:lpstr>články v portálu knihovny.cz</vt:lpstr>
      <vt:lpstr>Jak vypadá rok 2021?</vt:lpstr>
      <vt:lpstr>Web k realizaci koncepce analytické bibliografie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Současnost a budoucnost ANL</dc:title>
  <dc:creator>Šťastná Petra</dc:creator>
  <cp:lastModifiedBy>Svobodová Eva</cp:lastModifiedBy>
  <cp:revision>1</cp:revision>
  <dcterms:modified xsi:type="dcterms:W3CDTF">2021-10-22T09:45:55Z</dcterms:modified>
</cp:coreProperties>
</file>