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256" r:id="rId5"/>
    <p:sldId id="261" r:id="rId6"/>
    <p:sldId id="259" r:id="rId7"/>
    <p:sldId id="262" r:id="rId8"/>
    <p:sldId id="268" r:id="rId9"/>
    <p:sldId id="279" r:id="rId10"/>
    <p:sldId id="270" r:id="rId11"/>
    <p:sldId id="275" r:id="rId12"/>
    <p:sldId id="271" r:id="rId13"/>
    <p:sldId id="276" r:id="rId14"/>
    <p:sldId id="283" r:id="rId15"/>
    <p:sldId id="277" r:id="rId16"/>
    <p:sldId id="278" r:id="rId17"/>
    <p:sldId id="282" r:id="rId18"/>
    <p:sldId id="266" r:id="rId1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3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0" autoAdjust="0"/>
    <p:restoredTop sz="94660"/>
  </p:normalViewPr>
  <p:slideViewPr>
    <p:cSldViewPr snapToGrid="0">
      <p:cViewPr varScale="1">
        <p:scale>
          <a:sx n="71" d="100"/>
          <a:sy n="71" d="100"/>
        </p:scale>
        <p:origin x="72" y="6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9AC1A-1D34-4DA3-9404-3D2157CC9E8E}" type="datetimeFigureOut">
              <a:rPr lang="cs-CZ" smtClean="0"/>
              <a:t>22.04.2025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41FDE6-A392-4CCD-B87F-7599EE4AD4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0169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926F76-DA66-43C8-8FF9-F5AD876C93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F8EA084-2DED-4E8D-BBD8-C42055AF69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6A1DC81-099E-43FB-AE76-F0CD52A24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22219" y="6356350"/>
            <a:ext cx="7031182" cy="365125"/>
          </a:xfrm>
        </p:spPr>
        <p:txBody>
          <a:bodyPr/>
          <a:lstStyle/>
          <a:p>
            <a:r>
              <a:rPr lang="cs-CZ" dirty="0"/>
              <a:t>Autor prezentace, Název oddělení, Datum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0FF04B8-B38C-45FA-85A5-DA140FEF1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D90F-69EA-4A26-A76B-2AAC1ACA1F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4377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DDE36F-7F4D-40DF-9BA1-6C73C20C4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E694E27-C795-4D0F-85AA-A0D993C2EF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86F89E2-1D2D-476C-8974-7358461FE7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041B6C-DCB4-4BC4-9B59-4031A2250AC2}" type="datetime1">
              <a:rPr lang="cs-CZ" smtClean="0"/>
              <a:t>22.04.2025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C67B4EC-444B-4BFE-9AFA-5E8EBC2B1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Autor prezentace, Název oddělení, Datum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BDDB1FD-491C-4E5B-85B1-DD0DA30E2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D90F-69EA-4A26-A76B-2AAC1ACA1F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3603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A2F641C5-AB1E-4A66-94A5-7E6CBF9312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D4ABD1B-7750-486B-BF02-987F8AC3C6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946E9D2-01E0-449F-BA63-2B267EE24E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CCE978-EE1A-4204-8A5F-C611BA5A3A39}" type="datetime1">
              <a:rPr lang="cs-CZ" smtClean="0"/>
              <a:t>22.04.2025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6320EA1-8559-473B-863F-053C8812F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Autor prezentace, Název oddělení, Datum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0ADA277-C01D-4590-8B80-3DECFA0B5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D90F-69EA-4A26-A76B-2AAC1ACA1F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9691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7920E0-3C20-46C2-8CF6-8A05AB077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96B02E5-5E18-4230-B206-54DD9BF2FA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0CB5575-D48F-4088-AF2A-D454205B92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92F069-6E63-4B90-8B9E-6E56634BFA83}" type="datetime1">
              <a:rPr lang="cs-CZ" smtClean="0"/>
              <a:t>22.04.2025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4D058C4-7542-4D15-9A3E-CEEA3FB2C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Autor prezentace, Název oddělení, Datum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FBE143B-6ADA-4E1D-898A-1D45C5C96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D90F-69EA-4A26-A76B-2AAC1ACA1F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5820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39199A-0FDA-49CA-BE6F-0EC17F695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9B32CD5-0CDA-407F-9C3B-97CEDEE220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C5FD54D-C6D5-431B-B314-BED4E51C09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D8DCD8-625E-4675-922B-E48434C3EE31}" type="datetime1">
              <a:rPr lang="cs-CZ" smtClean="0"/>
              <a:t>22.04.2025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868DDA3-29E3-43C6-A5CE-9ACC1C8C1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Autor prezentace, Název oddělení, Datum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FB472EF-3951-4D0F-BAAF-7E1C6370B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D90F-69EA-4A26-A76B-2AAC1ACA1F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1191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4E159B-BFB2-473C-BE6C-B303D29E1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DE5047-51CD-470D-94FD-9FC04C4EFB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D2CBC0F-C7EC-4BAA-8FDF-3DD5BE1F0E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EA3770D-AB83-47F2-B727-DA84BD05D0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603102-DEC5-4D22-B3B5-8F5101E7E593}" type="datetime1">
              <a:rPr lang="cs-CZ" smtClean="0"/>
              <a:t>22.04.2025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6615C49-1A43-4883-9FF3-372F8007F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Autor prezentace, Název oddělení, Datum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0E42BEF-0532-436D-AEF9-08BE3D3B9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D90F-69EA-4A26-A76B-2AAC1ACA1F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842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E9016A-4129-4794-A311-6FC646676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181915D-D01C-475B-A7E1-6C2ABB4304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D09EBBA-7EDF-4D5E-BB78-ACC261C537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9A7313F9-BD7D-4C31-832E-3CFFE231EA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852B12A1-BC98-489B-95D9-E146CA25ED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49E68CAF-6F04-41EC-805E-C0FBC9E50F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6F4B4F-9B08-4033-87E9-A19B2DF51D43}" type="datetime1">
              <a:rPr lang="cs-CZ" smtClean="0"/>
              <a:t>22.04.2025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16780630-5407-488F-A355-E479D5FDC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Autor prezentace, Název oddělení, Datum</a:t>
            </a: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15062C4-D2E8-46D7-9202-CA4631C70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D90F-69EA-4A26-A76B-2AAC1ACA1F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004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1DEA87-70EC-42C0-B870-71005E523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5B9FC8F-93BD-4432-A62E-3834B1D4C8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253C71-F61A-4A84-9313-80CDFA15273D}" type="datetime1">
              <a:rPr lang="cs-CZ" smtClean="0"/>
              <a:t>22.04.2025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3825B36-60BD-4A7F-B6D1-F2FE1BC59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Autor prezentace, Název oddělení, Datum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8EC1C77-F68E-4AFB-9FFF-135300235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D90F-69EA-4A26-A76B-2AAC1ACA1F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6541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9EF9E949-E71E-4281-ACB5-4482E7A649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FAFD8F-5F86-4030-8B54-EC5968848CB4}" type="datetime1">
              <a:rPr lang="cs-CZ" smtClean="0"/>
              <a:t>22.04.2025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5964525-2C7D-4AE3-B559-1670239C5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Autor prezentace, Název oddělení, Datum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EA853C1-2D9E-49A3-A389-7C27C27FA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D90F-69EA-4A26-A76B-2AAC1ACA1F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4908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AF2AA5-B707-4567-9422-D5CED6602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A5848F-6FFC-4763-B8A6-1E97CE2E45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375A151-5897-4953-AC09-4214F2A243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A0C154D-4BD7-48C9-A68F-8F2A79B6E1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C5840B-C290-422D-BC70-AB5010C3963A}" type="datetime1">
              <a:rPr lang="cs-CZ" smtClean="0"/>
              <a:t>22.04.2025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7D8F3E5-3AD1-4664-9FD4-48360D3FC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Autor prezentace, Název oddělení, Datum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F993731-89C4-4BAE-8F5E-C3B9CFC77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D90F-69EA-4A26-A76B-2AAC1ACA1F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9150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684BF2-5388-499E-A37F-DA3EDAF9F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5B11110B-60E9-44DB-919C-8F3F796B92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3EF7D9D-7110-44DC-B641-6307CF2C2E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4D330F8-8FC6-461F-A790-60C2FAE583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5C6F03-A82F-4C80-BF86-ABA5D3FCBF6C}" type="datetime1">
              <a:rPr lang="cs-CZ" smtClean="0"/>
              <a:t>22.04.2025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7CA27B6-158F-45B5-85FA-B04BB1304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Autor prezentace, Název oddělení, Datum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0BB638F-E6A6-4E98-893C-D4E8FCEFD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D90F-69EA-4A26-A76B-2AAC1ACA1F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0368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C6B4B18F-996F-4AC0-8B55-C2C628AB5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E995C88-2451-42A6-9552-FDC0B0B9C8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3D59F2E-1A8A-4A0A-BDAF-B506DE8F69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83A5"/>
                </a:solidFill>
              </a:defRPr>
            </a:lvl1pPr>
          </a:lstStyle>
          <a:p>
            <a:r>
              <a:rPr lang="cs-CZ" dirty="0"/>
              <a:t>Autor prezentace, Název oddělení, Datum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D3BDF63-EB76-49DB-9758-940EBA6448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83A5"/>
                </a:solidFill>
              </a:defRPr>
            </a:lvl1pPr>
          </a:lstStyle>
          <a:p>
            <a:fld id="{BCA0D90F-69EA-4A26-A76B-2AAC1ACA1F9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812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registrdigitalizace.cz/rdcz/info/data/exportSKC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slin.cz/caslin/spoluprace/jak-prispivat-do-sk-cr/spoluprace-se-sk-cr/on-line-aktualizace-dat-v-bazi-adr" TargetMode="External"/><Relationship Id="rId2" Type="http://schemas.openxmlformats.org/officeDocument/2006/relationships/hyperlink" Target="https://www.caslin.cz/caslin/spoluprace/sluzby-souborneho-katalogu-cr/mvs-v-prostredi-souborneho-katalogu-cr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slin.cz/caslin/spoluprace/jak-prispivat-do-sk-cr/spoluprace-se-sk-cr/on-line-aktualizace-dat-v-bazi-sk-cr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aslin.cz/caslin/spoluprace/jak-prispivat-do-sk-cr/spoluprace-se-sk-cr/on-line-aktualizace-dat-v-bazi-sk-cr#section-1" TargetMode="External"/><Relationship Id="rId4" Type="http://schemas.openxmlformats.org/officeDocument/2006/relationships/hyperlink" Target="https://www.caslin.cz/caslin/spoluprace/jak-prispivat-do-sk-cr/spoluprace-se-sk-cr/on-line-aktualizace-dat-v-bazi-sk-cr#section-0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99466B-444B-4E50-B010-C4FFFB8114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62545"/>
            <a:ext cx="9144000" cy="1847418"/>
          </a:xfrm>
        </p:spPr>
        <p:txBody>
          <a:bodyPr>
            <a:normAutofit fontScale="9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3600" b="1" dirty="0">
                <a:solidFill>
                  <a:srgbClr val="0083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On-line  formuláře v Souborném katalogu ČR </a:t>
            </a:r>
            <a:br>
              <a:rPr lang="cs-CZ" sz="3600" b="1" dirty="0">
                <a:solidFill>
                  <a:srgbClr val="0083A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sz="3600" b="1" dirty="0">
                <a:solidFill>
                  <a:srgbClr val="0083A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600" b="1" dirty="0">
                <a:solidFill>
                  <a:srgbClr val="0083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(Školení pracovníků MZK)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14FB933-6B5B-4C05-B1F5-70193A43C7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20692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cs-CZ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Moravská zemská knihovna Brno </a:t>
            </a:r>
          </a:p>
          <a:p>
            <a:r>
              <a:rPr lang="cs-CZ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16.4.2025</a:t>
            </a:r>
          </a:p>
          <a:p>
            <a:r>
              <a:rPr lang="cs-CZ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 Svobodová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B641423-989A-4E43-A4F7-546721217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5614" y="6182428"/>
            <a:ext cx="10439400" cy="365125"/>
          </a:xfrm>
        </p:spPr>
        <p:txBody>
          <a:bodyPr/>
          <a:lstStyle/>
          <a:p>
            <a:pPr algn="ctr"/>
            <a:r>
              <a:rPr lang="pl-PL" dirty="0">
                <a:solidFill>
                  <a:srgbClr val="0083A5"/>
                </a:solidFill>
              </a:rPr>
              <a:t>Eva Svobodová, NK ČR – Oddělení souborných katalogů  -16.4.2025</a:t>
            </a:r>
            <a:endParaRPr lang="cs-CZ" dirty="0">
              <a:solidFill>
                <a:srgbClr val="0083A5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5FD55E6-AEF5-48BD-A8D8-ED3DFB3EFA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986" y="407266"/>
            <a:ext cx="143510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9699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187FB1-80F4-428C-B7FD-CBD918214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22833"/>
            <a:ext cx="9310255" cy="609600"/>
          </a:xfrm>
        </p:spPr>
        <p:txBody>
          <a:bodyPr anchor="t">
            <a:normAutofit fontScale="90000"/>
          </a:bodyPr>
          <a:lstStyle/>
          <a:p>
            <a:pPr algn="ctr"/>
            <a:r>
              <a:rPr lang="cs-CZ" sz="3200" b="1" dirty="0">
                <a:solidFill>
                  <a:srgbClr val="0083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Statistika využívání formuláře pro informace o digitalizaci  1.čtvrtletí roku 2025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D37F42A-FEAA-45E8-8921-D2FBA7B90D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33600"/>
            <a:ext cx="10515600" cy="4043363"/>
          </a:xfrm>
        </p:spPr>
        <p:txBody>
          <a:bodyPr>
            <a:normAutofit/>
          </a:bodyPr>
          <a:lstStyle/>
          <a:p>
            <a:endParaRPr lang="cs-CZ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8A7D8A3-9B3A-46A1-8751-3251F0DF6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49"/>
            <a:ext cx="10515600" cy="365125"/>
          </a:xfrm>
        </p:spPr>
        <p:txBody>
          <a:bodyPr/>
          <a:lstStyle/>
          <a:p>
            <a:pPr algn="ctr"/>
            <a:r>
              <a:rPr lang="pl-PL" dirty="0"/>
              <a:t>Eva Svobodová, NK ČR – Oddělení souborných katalogů  - 16.4.2025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95DE162-CD2E-4057-83F9-1316C49BC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32720" y="6356350"/>
            <a:ext cx="1021080" cy="365125"/>
          </a:xfrm>
        </p:spPr>
        <p:txBody>
          <a:bodyPr/>
          <a:lstStyle/>
          <a:p>
            <a:fld id="{78E236E8-9460-46F5-B13F-2FEC233B9BD3}" type="slidenum">
              <a:rPr lang="cs-CZ" smtClean="0">
                <a:solidFill>
                  <a:srgbClr val="0083A5"/>
                </a:solidFill>
              </a:rPr>
              <a:pPr/>
              <a:t>10</a:t>
            </a:fld>
            <a:endParaRPr lang="cs-CZ" dirty="0">
              <a:solidFill>
                <a:srgbClr val="0083A5"/>
              </a:solidFill>
            </a:endParaRPr>
          </a:p>
        </p:txBody>
      </p:sp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D24ED9D2-A819-4152-BADD-D20D025222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0804088"/>
              </p:ext>
            </p:extLst>
          </p:nvPr>
        </p:nvGraphicFramePr>
        <p:xfrm>
          <a:off x="914400" y="2712720"/>
          <a:ext cx="9528048" cy="2054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2012">
                  <a:extLst>
                    <a:ext uri="{9D8B030D-6E8A-4147-A177-3AD203B41FA5}">
                      <a16:colId xmlns:a16="http://schemas.microsoft.com/office/drawing/2014/main" val="144536168"/>
                    </a:ext>
                  </a:extLst>
                </a:gridCol>
                <a:gridCol w="2382012">
                  <a:extLst>
                    <a:ext uri="{9D8B030D-6E8A-4147-A177-3AD203B41FA5}">
                      <a16:colId xmlns:a16="http://schemas.microsoft.com/office/drawing/2014/main" val="2854720090"/>
                    </a:ext>
                  </a:extLst>
                </a:gridCol>
                <a:gridCol w="2382012">
                  <a:extLst>
                    <a:ext uri="{9D8B030D-6E8A-4147-A177-3AD203B41FA5}">
                      <a16:colId xmlns:a16="http://schemas.microsoft.com/office/drawing/2014/main" val="4110216759"/>
                    </a:ext>
                  </a:extLst>
                </a:gridCol>
                <a:gridCol w="2382012">
                  <a:extLst>
                    <a:ext uri="{9D8B030D-6E8A-4147-A177-3AD203B41FA5}">
                      <a16:colId xmlns:a16="http://schemas.microsoft.com/office/drawing/2014/main" val="2408474564"/>
                    </a:ext>
                  </a:extLst>
                </a:gridCol>
              </a:tblGrid>
              <a:tr h="1003874">
                <a:tc>
                  <a:txBody>
                    <a:bodyPr/>
                    <a:lstStyle/>
                    <a:p>
                      <a:r>
                        <a:rPr lang="cs-CZ" dirty="0"/>
                        <a:t>formulář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Připsáno/opraveno pole 910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Smazán  výskyt v poli 910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Zaslána  zpráva  správci SKC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1660508"/>
                  </a:ext>
                </a:extLst>
              </a:tr>
              <a:tr h="525175">
                <a:tc>
                  <a:txBody>
                    <a:bodyPr/>
                    <a:lstStyle/>
                    <a:p>
                      <a:r>
                        <a:rPr lang="cs-CZ" dirty="0"/>
                        <a:t>Pro seriály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400" dirty="0"/>
                        <a:t>138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0718218"/>
                  </a:ext>
                </a:extLst>
              </a:tr>
              <a:tr h="525175">
                <a:tc>
                  <a:txBody>
                    <a:bodyPr/>
                    <a:lstStyle/>
                    <a:p>
                      <a:r>
                        <a:rPr lang="cs-CZ" dirty="0"/>
                        <a:t>Pro monografie 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400" dirty="0"/>
                        <a:t>970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400" dirty="0"/>
                        <a:t>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400" dirty="0"/>
                        <a:t>462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78526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01794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DC1239-8657-46BC-A419-74797BFE4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4075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0083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On-line formulář pro evidenci excerpce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836397F-4A57-49E0-BE22-C8FE057A3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Autor prezentace, Název oddělení, Datum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0D4E12E-BC05-4309-B6B2-883208DCA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D90F-69EA-4A26-A76B-2AAC1ACA1F9E}" type="slidenum">
              <a:rPr lang="cs-CZ" smtClean="0"/>
              <a:t>11</a:t>
            </a:fld>
            <a:endParaRPr lang="cs-CZ"/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9EB650FA-ACEC-4216-9E24-96D1511DC5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8252" y="1097280"/>
            <a:ext cx="11323332" cy="779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8134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E2F91D-BB12-40A1-8ABF-080B1BF3A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81113"/>
          </a:xfrm>
        </p:spPr>
        <p:txBody>
          <a:bodyPr>
            <a:normAutofit fontScale="90000"/>
          </a:bodyPr>
          <a:lstStyle/>
          <a:p>
            <a:r>
              <a:rPr lang="cs-CZ" sz="2700" b="1" dirty="0">
                <a:solidFill>
                  <a:srgbClr val="0083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Export  záznamů a export  záznamů  </a:t>
            </a:r>
            <a:br>
              <a:rPr lang="cs-CZ" sz="2700" b="1" dirty="0">
                <a:solidFill>
                  <a:srgbClr val="0083A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700" b="1" dirty="0">
                <a:solidFill>
                  <a:srgbClr val="0083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registr  digitalizace  (RD</a:t>
            </a:r>
            <a:r>
              <a:rPr lang="cs-CZ" sz="2400" b="1" dirty="0">
                <a:solidFill>
                  <a:srgbClr val="0083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br>
              <a:rPr lang="cs-CZ" sz="2400" b="1" dirty="0">
                <a:solidFill>
                  <a:srgbClr val="0083A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sz="2400" b="1" dirty="0">
                <a:solidFill>
                  <a:srgbClr val="0083A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(formuláře se otevírají z vyhledávání)</a:t>
            </a:r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08376B7-EB69-49BD-A1FF-6954A0377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73352" y="6327227"/>
            <a:ext cx="7315200" cy="365125"/>
          </a:xfrm>
        </p:spPr>
        <p:txBody>
          <a:bodyPr/>
          <a:lstStyle/>
          <a:p>
            <a:pPr algn="ctr"/>
            <a:r>
              <a:rPr lang="pl-PL" dirty="0"/>
              <a:t>Eva Svobodová, NK ČR – Oddělení souborných katalogů  - 16.4.2025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EF00019-3568-481E-8198-4DD83BD84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D90F-69EA-4A26-A76B-2AAC1ACA1F9E}" type="slidenum">
              <a:rPr lang="cs-CZ" smtClean="0"/>
              <a:t>12</a:t>
            </a:fld>
            <a:endParaRPr lang="cs-CZ"/>
          </a:p>
        </p:txBody>
      </p:sp>
      <p:pic>
        <p:nvPicPr>
          <p:cNvPr id="13" name="Zástupný symbol pro obsah 12">
            <a:extLst>
              <a:ext uri="{FF2B5EF4-FFF2-40B4-BE49-F238E27FC236}">
                <a16:creationId xmlns:a16="http://schemas.microsoft.com/office/drawing/2014/main" id="{9E384679-3492-405D-9716-BDA00B0F1B8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1" y="1675361"/>
            <a:ext cx="5014224" cy="4501602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14" name="Zástupný symbol pro obsah 5">
            <a:extLst>
              <a:ext uri="{FF2B5EF4-FFF2-40B4-BE49-F238E27FC236}">
                <a16:creationId xmlns:a16="http://schemas.microsoft.com/office/drawing/2014/main" id="{58D1C632-1BC5-451B-A035-82AF43D74B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0920" y="340423"/>
            <a:ext cx="2571750" cy="1952625"/>
          </a:xfrm>
          <a:prstGeom prst="rect">
            <a:avLst/>
          </a:prstGeom>
        </p:spPr>
      </p:pic>
      <p:sp>
        <p:nvSpPr>
          <p:cNvPr id="16" name="Zástupný symbol pro obsah 15">
            <a:extLst>
              <a:ext uri="{FF2B5EF4-FFF2-40B4-BE49-F238E27FC236}">
                <a16:creationId xmlns:a16="http://schemas.microsoft.com/office/drawing/2014/main" id="{327B7242-B9B4-4D10-B26A-BD4A89C51A1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7" name="Zástupný symbol pro obsah 9">
            <a:extLst>
              <a:ext uri="{FF2B5EF4-FFF2-40B4-BE49-F238E27FC236}">
                <a16:creationId xmlns:a16="http://schemas.microsoft.com/office/drawing/2014/main" id="{15F8427B-93F4-42A5-B308-178556DD9B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4501" y="1675361"/>
            <a:ext cx="5338789" cy="4501602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2547753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D7A5F9-28EC-4660-B9D8-BDC8AE48D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b="1" dirty="0">
                <a:solidFill>
                  <a:srgbClr val="0083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Nápověda k exportu pro RD dostupná na  adrese  : </a:t>
            </a:r>
            <a:r>
              <a:rPr lang="cs-CZ" sz="3100" u="sng" dirty="0">
                <a:hlinkClick r:id="rId2"/>
              </a:rPr>
              <a:t>https://registrdigitalizace.cz/rdcz/info/data/exportSKC</a:t>
            </a:r>
            <a:br>
              <a:rPr lang="cs-CZ" dirty="0"/>
            </a:br>
            <a:endParaRPr lang="cs-CZ" sz="2400" dirty="0"/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1F440025-E99D-44E0-BAFE-3CC2272F4A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66672" y="1286459"/>
            <a:ext cx="8267807" cy="5737848"/>
          </a:xfrm>
          <a:prstGeom prst="rect">
            <a:avLst/>
          </a:prstGeom>
        </p:spPr>
      </p:pic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FC12E6B-1A00-419A-A75F-F33B4A829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95928" y="6356350"/>
            <a:ext cx="7315200" cy="365125"/>
          </a:xfrm>
        </p:spPr>
        <p:txBody>
          <a:bodyPr/>
          <a:lstStyle/>
          <a:p>
            <a:r>
              <a:rPr lang="pl-PL" dirty="0"/>
              <a:t>Eva Svobodová, NK ČR – Oddělení souborných katalogů  - 16.4.2025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2BF9152-B508-4A2E-ADA1-5865B1E5B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D90F-69EA-4A26-A76B-2AAC1ACA1F9E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2137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0B4C9E-86C5-4D73-82D0-54BD75738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dirty="0">
                <a:solidFill>
                  <a:srgbClr val="0083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On-line formulářů  (MVS a ADR)</a:t>
            </a:r>
            <a:endParaRPr lang="cs-CZ" sz="28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CD0748A-7116-4B5D-8C00-B194D25BEE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cs-CZ" dirty="0"/>
          </a:p>
          <a:p>
            <a:pPr marL="0" indent="0">
              <a:buNone/>
            </a:pPr>
            <a:r>
              <a:rPr lang="cs-CZ" dirty="0"/>
              <a:t>Formulář  pro odeslání žádosti MVS se otevírá nad  konkrétním  vyhledaným záznamem v SKC.</a:t>
            </a:r>
          </a:p>
          <a:p>
            <a:pPr marL="0" indent="0">
              <a:buNone/>
            </a:pPr>
            <a:r>
              <a:rPr lang="cs-CZ" dirty="0"/>
              <a:t>Nápověda : </a:t>
            </a:r>
            <a:r>
              <a:rPr lang="cs-CZ" dirty="0">
                <a:hlinkClick r:id="rId2"/>
              </a:rPr>
              <a:t>https://www.caslin.cz/caslin/spoluprace/sluzby-souborneho-katalogu-cr/mvs-v-prostredi-souborneho-katalogu-cr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Formulář pro aktualizaci dat  v bázi ADR (Adresář knihoven a informačních institucí v ČR) se otevírá nad  konkrétním záznamem v bázi ADR</a:t>
            </a:r>
          </a:p>
          <a:p>
            <a:pPr marL="0" indent="0">
              <a:buNone/>
            </a:pPr>
            <a:r>
              <a:rPr lang="cs-CZ" dirty="0"/>
              <a:t>Nápověda  dostupná na adrese :</a:t>
            </a:r>
          </a:p>
          <a:p>
            <a:pPr marL="0" indent="0">
              <a:buNone/>
            </a:pPr>
            <a:r>
              <a:rPr lang="cs-CZ" dirty="0">
                <a:hlinkClick r:id="rId3"/>
              </a:rPr>
              <a:t>https://www.caslin.cz/caslin/spoluprace/jak-prispivat-do-sk-cr/spoluprace-se-sk-cr/on-line-aktualizace-dat-v-bazi-adr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9911ED1-809B-419C-A129-AA2848404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1680" y="6356350"/>
            <a:ext cx="6141720" cy="365125"/>
          </a:xfrm>
        </p:spPr>
        <p:txBody>
          <a:bodyPr/>
          <a:lstStyle/>
          <a:p>
            <a:pPr algn="ctr"/>
            <a:r>
              <a:rPr lang="pl-PL" dirty="0"/>
              <a:t>Eva Svobodová, NK ČR – Oddělení souborných katalogů  - 16.4.2025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140E1AD-CAFB-4AD9-BCA1-6F4FA0FF5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D90F-69EA-4A26-A76B-2AAC1ACA1F9E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08480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99466B-444B-4E50-B010-C4FFFB8114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62545"/>
            <a:ext cx="9144000" cy="184741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3600" b="1" dirty="0">
                <a:solidFill>
                  <a:srgbClr val="0083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Děkuji  za pozornost  </a:t>
            </a:r>
            <a:r>
              <a:rPr lang="cs-CZ" sz="3600" b="1" dirty="0">
                <a:solidFill>
                  <a:srgbClr val="0083A5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endParaRPr lang="cs-CZ" sz="3600" b="1" dirty="0">
              <a:solidFill>
                <a:srgbClr val="0083A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B641423-989A-4E43-A4F7-546721217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400" y="6356349"/>
            <a:ext cx="10439400" cy="365125"/>
          </a:xfrm>
        </p:spPr>
        <p:txBody>
          <a:bodyPr/>
          <a:lstStyle/>
          <a:p>
            <a:pPr algn="ctr"/>
            <a:r>
              <a:rPr lang="pl-PL" dirty="0"/>
              <a:t>Eva Svobodová, NK ČR – Oddělení souborných katalogů  - 16.4.2025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144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187FB1-80F4-428C-B7FD-CBD918214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22833"/>
            <a:ext cx="9310255" cy="609600"/>
          </a:xfrm>
        </p:spPr>
        <p:txBody>
          <a:bodyPr anchor="t">
            <a:normAutofit/>
          </a:bodyPr>
          <a:lstStyle/>
          <a:p>
            <a:pPr algn="ctr"/>
            <a:r>
              <a:rPr lang="cs-CZ" sz="3200" b="1" dirty="0">
                <a:solidFill>
                  <a:srgbClr val="0083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On-line  formuláře v SK ČR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D37F42A-FEAA-45E8-8921-D2FBA7B90D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33600"/>
            <a:ext cx="10515600" cy="4043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Počet knihoven, které mají přístup přes on-line formulář: 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cca 400.</a:t>
            </a:r>
          </a:p>
          <a:p>
            <a:pPr marL="0" indent="0"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Vznikly původně  jen pro aktualizaci odběrů u seriálů.</a:t>
            </a:r>
          </a:p>
          <a:p>
            <a:pPr marL="0" indent="0"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Nápověda pro správné vyplnění on-line formuláře :</a:t>
            </a:r>
          </a:p>
          <a:p>
            <a:r>
              <a:rPr lang="cs-CZ" sz="2400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http://www.caslin.cz/caslin/spoluprace/jak-prispivat-do-sk-cr/spoluprace-se-sk-cr/on-line-aktualizace-dat-v-bazi-sk-cr</a:t>
            </a:r>
            <a:endParaRPr lang="cs-CZ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Obsahuje</a:t>
            </a:r>
          </a:p>
          <a:p>
            <a:r>
              <a:rPr lang="cs-CZ" sz="2400" u="sng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A. Aktualizace odběru periodik pomocí formuláře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u="sng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B. Aktualizace údajů o vlastnictví monografií a ostatních druhů dokumentů pomocí formuláře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8A7D8A3-9B3A-46A1-8751-3251F0DF6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49"/>
            <a:ext cx="10515600" cy="365125"/>
          </a:xfrm>
        </p:spPr>
        <p:txBody>
          <a:bodyPr/>
          <a:lstStyle/>
          <a:p>
            <a:pPr algn="ctr"/>
            <a:r>
              <a:rPr lang="pl-PL" dirty="0"/>
              <a:t>Eva Svobodová, NK ČR – Oddělení souborných katalogů  - 16.4.2025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95DE162-CD2E-4057-83F9-1316C49BC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32720" y="6356350"/>
            <a:ext cx="1021080" cy="365125"/>
          </a:xfrm>
        </p:spPr>
        <p:txBody>
          <a:bodyPr/>
          <a:lstStyle/>
          <a:p>
            <a:fld id="{78E236E8-9460-46F5-B13F-2FEC233B9BD3}" type="slidenum">
              <a:rPr lang="cs-CZ" smtClean="0">
                <a:solidFill>
                  <a:srgbClr val="0083A5"/>
                </a:solidFill>
              </a:rPr>
              <a:pPr/>
              <a:t>2</a:t>
            </a:fld>
            <a:endParaRPr lang="cs-CZ" dirty="0">
              <a:solidFill>
                <a:srgbClr val="0083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119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187FB1-80F4-428C-B7FD-CBD918214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236" y="861002"/>
            <a:ext cx="10515600" cy="844550"/>
          </a:xfrm>
        </p:spPr>
        <p:txBody>
          <a:bodyPr anchor="t">
            <a:normAutofit fontScale="90000"/>
          </a:bodyPr>
          <a:lstStyle/>
          <a:p>
            <a:pPr algn="ctr"/>
            <a:r>
              <a:rPr lang="cs-CZ" sz="3200" b="1" dirty="0">
                <a:solidFill>
                  <a:srgbClr val="0083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cs-CZ" sz="3200" b="1" dirty="0">
                <a:solidFill>
                  <a:srgbClr val="0083A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200" b="1" dirty="0">
                <a:solidFill>
                  <a:srgbClr val="0083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Druhy on-line formulářů v SK ČR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D37F42A-FEAA-45E8-8921-D2FBA7B90D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68649"/>
            <a:ext cx="10515600" cy="4208314"/>
          </a:xfrm>
        </p:spPr>
        <p:txBody>
          <a:bodyPr>
            <a:normAutofit fontScale="92500" lnSpcReduction="10000"/>
          </a:bodyPr>
          <a:lstStyle/>
          <a:p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Aktualizace záznamů  - pole 910</a:t>
            </a:r>
          </a:p>
          <a:p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Žádost o přidělení čísla ČNB </a:t>
            </a:r>
          </a:p>
          <a:p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Evidence digitalizace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(umožňuje i zažádat o číslo ČNB) – pole 911</a:t>
            </a: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Evidence  excerpce  seriálů a sborníků  - pole 912 </a:t>
            </a:r>
          </a:p>
          <a:p>
            <a:pPr marL="0" indent="0">
              <a:buNone/>
            </a:pP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Formuláře umožňují zaslání zprávy správci SK ČR ( žádost o </a:t>
            </a:r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deduplikaci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  nebo opravu záznamu v jiných polích  než 910)</a:t>
            </a:r>
          </a:p>
          <a:p>
            <a:pPr marL="0" indent="0">
              <a:buNone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Odeslání žádosti o MVS</a:t>
            </a: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Export záznamů a export  záznamů pro RD</a:t>
            </a: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Aktualizace údajů v Adresáři knihoven a informačních institucí v ČR</a:t>
            </a:r>
          </a:p>
          <a:p>
            <a:endParaRPr lang="cs-CZ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8A7D8A3-9B3A-46A1-8751-3251F0DF6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49"/>
            <a:ext cx="10515600" cy="365125"/>
          </a:xfrm>
        </p:spPr>
        <p:txBody>
          <a:bodyPr/>
          <a:lstStyle/>
          <a:p>
            <a:pPr algn="ctr"/>
            <a:r>
              <a:rPr lang="pl-PL" dirty="0"/>
              <a:t>Eva Svobodová, NK ČR – Oddělení souborných katalogů  -16.4.2025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95DE162-CD2E-4057-83F9-1316C49BC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32720" y="6356350"/>
            <a:ext cx="1021080" cy="365125"/>
          </a:xfrm>
        </p:spPr>
        <p:txBody>
          <a:bodyPr/>
          <a:lstStyle/>
          <a:p>
            <a:fld id="{78E236E8-9460-46F5-B13F-2FEC233B9BD3}" type="slidenum">
              <a:rPr lang="cs-CZ" smtClean="0">
                <a:solidFill>
                  <a:srgbClr val="0083A5"/>
                </a:solidFill>
              </a:rPr>
              <a:pPr/>
              <a:t>3</a:t>
            </a:fld>
            <a:endParaRPr lang="cs-CZ" dirty="0">
              <a:solidFill>
                <a:srgbClr val="0083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547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187FB1-80F4-428C-B7FD-CBD918214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87424"/>
            <a:ext cx="9310255" cy="906959"/>
          </a:xfrm>
        </p:spPr>
        <p:txBody>
          <a:bodyPr anchor="t">
            <a:normAutofit fontScale="90000"/>
          </a:bodyPr>
          <a:lstStyle/>
          <a:p>
            <a:pPr algn="ctr"/>
            <a:r>
              <a:rPr lang="cs-CZ" sz="3200" b="1" dirty="0">
                <a:solidFill>
                  <a:srgbClr val="0083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 je  potřeba k práci s on-line formuláři SK ČR</a:t>
            </a:r>
            <a:endParaRPr lang="cs-CZ" sz="3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D37F42A-FEAA-45E8-8921-D2FBA7B90D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4080"/>
            <a:ext cx="4623816" cy="4012883"/>
          </a:xfrm>
        </p:spPr>
        <p:txBody>
          <a:bodyPr>
            <a:normAutofit/>
          </a:bodyPr>
          <a:lstStyle/>
          <a:p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Přístup na internet</a:t>
            </a:r>
          </a:p>
          <a:p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Sigla  a heslo</a:t>
            </a:r>
          </a:p>
          <a:p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Školení </a:t>
            </a:r>
          </a:p>
          <a:p>
            <a:endParaRPr lang="cs-CZ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formuláře  lze  otevřít jen nad konkrétním zobrazeným  záznamem</a:t>
            </a:r>
          </a:p>
          <a:p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knihovna  musí být přihlášená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8A7D8A3-9B3A-46A1-8751-3251F0DF6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49"/>
            <a:ext cx="9081655" cy="365125"/>
          </a:xfrm>
        </p:spPr>
        <p:txBody>
          <a:bodyPr/>
          <a:lstStyle/>
          <a:p>
            <a:pPr algn="ctr"/>
            <a:r>
              <a:rPr lang="pl-PL" dirty="0"/>
              <a:t>Eva Svobodová, NK ČR – Oddělení souborných katalogů  - 16.4.2025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95DE162-CD2E-4057-83F9-1316C49BC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32720" y="6356350"/>
            <a:ext cx="1021080" cy="365125"/>
          </a:xfrm>
        </p:spPr>
        <p:txBody>
          <a:bodyPr/>
          <a:lstStyle/>
          <a:p>
            <a:fld id="{78E236E8-9460-46F5-B13F-2FEC233B9BD3}" type="slidenum">
              <a:rPr lang="cs-CZ" smtClean="0">
                <a:solidFill>
                  <a:srgbClr val="0083A5"/>
                </a:solidFill>
              </a:rPr>
              <a:pPr/>
              <a:t>4</a:t>
            </a:fld>
            <a:endParaRPr lang="cs-CZ" dirty="0">
              <a:solidFill>
                <a:srgbClr val="0083A5"/>
              </a:solidFill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238CA69A-6D00-4103-9223-6EBA71E201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367" y="2511185"/>
            <a:ext cx="3260961" cy="3546094"/>
          </a:xfrm>
          <a:prstGeom prst="rect">
            <a:avLst/>
          </a:prstGeom>
        </p:spPr>
      </p:pic>
      <p:sp>
        <p:nvSpPr>
          <p:cNvPr id="9" name="Obdélník: se zakulacenými rohy 8">
            <a:extLst>
              <a:ext uri="{FF2B5EF4-FFF2-40B4-BE49-F238E27FC236}">
                <a16:creationId xmlns:a16="http://schemas.microsoft.com/office/drawing/2014/main" id="{0BADA0A0-A854-47A3-B9D8-0F968B73757B}"/>
              </a:ext>
            </a:extLst>
          </p:cNvPr>
          <p:cNvSpPr/>
          <p:nvPr/>
        </p:nvSpPr>
        <p:spPr>
          <a:xfrm>
            <a:off x="5535168" y="2962656"/>
            <a:ext cx="4998720" cy="168859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893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187FB1-80F4-428C-B7FD-CBD918214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624"/>
            <a:ext cx="9310255" cy="748145"/>
          </a:xfrm>
        </p:spPr>
        <p:txBody>
          <a:bodyPr anchor="t">
            <a:normAutofit/>
          </a:bodyPr>
          <a:lstStyle/>
          <a:p>
            <a:pPr algn="ctr"/>
            <a:endParaRPr lang="cs-CZ" sz="3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D37F42A-FEAA-45E8-8921-D2FBA7B90D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73769"/>
            <a:ext cx="10515600" cy="3603194"/>
          </a:xfrm>
        </p:spPr>
        <p:txBody>
          <a:bodyPr>
            <a:normAutofit/>
          </a:bodyPr>
          <a:lstStyle/>
          <a:p>
            <a:pPr lvl="7"/>
            <a:r>
              <a:rPr lang="cs-CZ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Přístup na internet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8A7D8A3-9B3A-46A1-8751-3251F0DF6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49"/>
            <a:ext cx="9081655" cy="365125"/>
          </a:xfrm>
        </p:spPr>
        <p:txBody>
          <a:bodyPr/>
          <a:lstStyle/>
          <a:p>
            <a:pPr algn="ctr"/>
            <a:r>
              <a:rPr lang="pl-PL" dirty="0"/>
              <a:t>Eva Svobodová, NK ČR – Oddělení souborných katalogů  - 16.4.2025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95DE162-CD2E-4057-83F9-1316C49BC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32720" y="6356350"/>
            <a:ext cx="1021080" cy="365125"/>
          </a:xfrm>
        </p:spPr>
        <p:txBody>
          <a:bodyPr/>
          <a:lstStyle/>
          <a:p>
            <a:fld id="{78E236E8-9460-46F5-B13F-2FEC233B9BD3}" type="slidenum">
              <a:rPr lang="cs-CZ" smtClean="0">
                <a:solidFill>
                  <a:srgbClr val="0083A5"/>
                </a:solidFill>
              </a:rPr>
              <a:pPr/>
              <a:t>5</a:t>
            </a:fld>
            <a:endParaRPr lang="cs-CZ" dirty="0">
              <a:solidFill>
                <a:srgbClr val="0083A5"/>
              </a:solidFill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732040F3-1D8F-48A4-BCC9-ED06456E86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502" y="0"/>
            <a:ext cx="9518531" cy="6858000"/>
          </a:xfrm>
          <a:prstGeom prst="rect">
            <a:avLst/>
          </a:prstGeom>
        </p:spPr>
      </p:pic>
      <p:sp>
        <p:nvSpPr>
          <p:cNvPr id="11" name="Šipka: dolů 10">
            <a:extLst>
              <a:ext uri="{FF2B5EF4-FFF2-40B4-BE49-F238E27FC236}">
                <a16:creationId xmlns:a16="http://schemas.microsoft.com/office/drawing/2014/main" id="{BF1EAB93-9F66-4283-A995-2E747B6193A7}"/>
              </a:ext>
            </a:extLst>
          </p:cNvPr>
          <p:cNvSpPr/>
          <p:nvPr/>
        </p:nvSpPr>
        <p:spPr>
          <a:xfrm>
            <a:off x="7790688" y="1176528"/>
            <a:ext cx="219456" cy="701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: se zakulacenými rohy 11">
            <a:extLst>
              <a:ext uri="{FF2B5EF4-FFF2-40B4-BE49-F238E27FC236}">
                <a16:creationId xmlns:a16="http://schemas.microsoft.com/office/drawing/2014/main" id="{D8434B71-B4F2-4B01-A11E-C007C41A9641}"/>
              </a:ext>
            </a:extLst>
          </p:cNvPr>
          <p:cNvSpPr/>
          <p:nvPr/>
        </p:nvSpPr>
        <p:spPr>
          <a:xfrm>
            <a:off x="2542032" y="4072128"/>
            <a:ext cx="3645408" cy="56692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: se zakulacenými rohy 12">
            <a:extLst>
              <a:ext uri="{FF2B5EF4-FFF2-40B4-BE49-F238E27FC236}">
                <a16:creationId xmlns:a16="http://schemas.microsoft.com/office/drawing/2014/main" id="{3E3DA8E4-E040-4002-A2F7-F7BD3CB6D02D}"/>
              </a:ext>
            </a:extLst>
          </p:cNvPr>
          <p:cNvSpPr/>
          <p:nvPr/>
        </p:nvSpPr>
        <p:spPr>
          <a:xfrm>
            <a:off x="7510272" y="853440"/>
            <a:ext cx="1572768" cy="3230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3495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B572C6-2B6E-48D6-A5A4-243E202CA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4827"/>
          </a:xfrm>
        </p:spPr>
        <p:txBody>
          <a:bodyPr>
            <a:normAutofit/>
          </a:bodyPr>
          <a:lstStyle/>
          <a:p>
            <a:r>
              <a:rPr lang="cs-CZ" sz="2400" b="1" dirty="0">
                <a:solidFill>
                  <a:srgbClr val="0083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Příklady  zpráv zasílané správci SK ČR </a:t>
            </a:r>
            <a:endParaRPr lang="cs-CZ" sz="2400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D169CA9-3705-4D19-A974-EC7B4FD0A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19984" y="6356350"/>
            <a:ext cx="5233416" cy="365125"/>
          </a:xfrm>
        </p:spPr>
        <p:txBody>
          <a:bodyPr/>
          <a:lstStyle/>
          <a:p>
            <a:pPr algn="ctr"/>
            <a:r>
              <a:rPr lang="pl-PL" dirty="0"/>
              <a:t>Eva Svobodová, NK ČR – Oddělení souborných katalogů  - 16.4.2025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781946F-8CA2-47A9-9066-4FAD2B1F9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D90F-69EA-4A26-A76B-2AAC1ACA1F9E}" type="slidenum">
              <a:rPr lang="cs-CZ" smtClean="0"/>
              <a:t>6</a:t>
            </a:fld>
            <a:endParaRPr lang="cs-CZ"/>
          </a:p>
        </p:txBody>
      </p:sp>
      <p:pic>
        <p:nvPicPr>
          <p:cNvPr id="12" name="Zástupný symbol pro obsah 11">
            <a:extLst>
              <a:ext uri="{FF2B5EF4-FFF2-40B4-BE49-F238E27FC236}">
                <a16:creationId xmlns:a16="http://schemas.microsoft.com/office/drawing/2014/main" id="{34FF4439-8BFB-4EB9-A293-132312A1B7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4327" y="4202419"/>
            <a:ext cx="9531096" cy="243207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9B2393D5-042E-4D1C-9531-00513A19F2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004" y="1014832"/>
            <a:ext cx="4213860" cy="311164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89BC774B-558B-4EB2-A271-58C9811553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6692" y="1285479"/>
            <a:ext cx="5560695" cy="353963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5" name="Obdélník: se zakulacenými rohy 14">
            <a:extLst>
              <a:ext uri="{FF2B5EF4-FFF2-40B4-BE49-F238E27FC236}">
                <a16:creationId xmlns:a16="http://schemas.microsoft.com/office/drawing/2014/main" id="{004EBA2F-171E-43F9-A05D-B945106468CA}"/>
              </a:ext>
            </a:extLst>
          </p:cNvPr>
          <p:cNvSpPr/>
          <p:nvPr/>
        </p:nvSpPr>
        <p:spPr>
          <a:xfrm>
            <a:off x="1027176" y="2684853"/>
            <a:ext cx="1743456" cy="36512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3758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8ADE27-C2FA-49E9-9FA9-95B0DEDA1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5987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8" name="Zástupný symbol pro obsah 7">
            <a:extLst>
              <a:ext uri="{FF2B5EF4-FFF2-40B4-BE49-F238E27FC236}">
                <a16:creationId xmlns:a16="http://schemas.microsoft.com/office/drawing/2014/main" id="{57F90211-A334-41D2-912A-F0786579619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96000" y="278639"/>
            <a:ext cx="5654524" cy="6460489"/>
          </a:xfrm>
          <a:prstGeom prst="rect">
            <a:avLst/>
          </a:prstGeom>
        </p:spPr>
      </p:pic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0586A90-1A6A-4529-9DAB-C1E8C0306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pl-PL" dirty="0"/>
              <a:t>Eva Svobodová, NK ČR – Oddělení souborných katalogů  - 16.4.2025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F962685-1C93-48B6-A551-1DC9937E9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D90F-69EA-4A26-A76B-2AAC1ACA1F9E}" type="slidenum">
              <a:rPr lang="cs-CZ" smtClean="0"/>
              <a:t>7</a:t>
            </a:fld>
            <a:endParaRPr lang="cs-CZ"/>
          </a:p>
        </p:txBody>
      </p:sp>
      <p:sp>
        <p:nvSpPr>
          <p:cNvPr id="10" name="Zástupný symbol pro obsah 9">
            <a:extLst>
              <a:ext uri="{FF2B5EF4-FFF2-40B4-BE49-F238E27FC236}">
                <a16:creationId xmlns:a16="http://schemas.microsoft.com/office/drawing/2014/main" id="{B44EA2CB-2CE6-4B3F-94D6-7831D06D2EB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E8790168-52F6-4D36-BB1E-2BCB51A47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285" y="278639"/>
            <a:ext cx="5744715" cy="6192522"/>
          </a:xfrm>
          <a:prstGeom prst="rect">
            <a:avLst/>
          </a:prstGeom>
        </p:spPr>
      </p:pic>
      <p:sp>
        <p:nvSpPr>
          <p:cNvPr id="12" name="Obdélník: se zakulacenými rohy 11">
            <a:extLst>
              <a:ext uri="{FF2B5EF4-FFF2-40B4-BE49-F238E27FC236}">
                <a16:creationId xmlns:a16="http://schemas.microsoft.com/office/drawing/2014/main" id="{FFA097D7-B3CA-4538-BC21-2799FF512881}"/>
              </a:ext>
            </a:extLst>
          </p:cNvPr>
          <p:cNvSpPr/>
          <p:nvPr/>
        </p:nvSpPr>
        <p:spPr>
          <a:xfrm>
            <a:off x="9473184" y="136525"/>
            <a:ext cx="1018032" cy="51574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: se zakulacenými rohy 12">
            <a:extLst>
              <a:ext uri="{FF2B5EF4-FFF2-40B4-BE49-F238E27FC236}">
                <a16:creationId xmlns:a16="http://schemas.microsoft.com/office/drawing/2014/main" id="{1728DE32-CF86-467D-9A5C-EE95B587FF32}"/>
              </a:ext>
            </a:extLst>
          </p:cNvPr>
          <p:cNvSpPr/>
          <p:nvPr/>
        </p:nvSpPr>
        <p:spPr>
          <a:xfrm>
            <a:off x="6099048" y="2731008"/>
            <a:ext cx="612648" cy="28041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: se zakulacenými rohy 13">
            <a:extLst>
              <a:ext uri="{FF2B5EF4-FFF2-40B4-BE49-F238E27FC236}">
                <a16:creationId xmlns:a16="http://schemas.microsoft.com/office/drawing/2014/main" id="{79057C79-1BFA-434E-B746-DACF808D8533}"/>
              </a:ext>
            </a:extLst>
          </p:cNvPr>
          <p:cNvSpPr/>
          <p:nvPr/>
        </p:nvSpPr>
        <p:spPr>
          <a:xfrm>
            <a:off x="6096000" y="3718560"/>
            <a:ext cx="486915" cy="28041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délník: se zakulacenými rohy 14">
            <a:extLst>
              <a:ext uri="{FF2B5EF4-FFF2-40B4-BE49-F238E27FC236}">
                <a16:creationId xmlns:a16="http://schemas.microsoft.com/office/drawing/2014/main" id="{3374DCF1-08F7-415E-87C6-087F9290805E}"/>
              </a:ext>
            </a:extLst>
          </p:cNvPr>
          <p:cNvSpPr/>
          <p:nvPr/>
        </p:nvSpPr>
        <p:spPr>
          <a:xfrm>
            <a:off x="6096000" y="3322320"/>
            <a:ext cx="1018032" cy="28041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452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187FB1-80F4-428C-B7FD-CBD918214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22833"/>
            <a:ext cx="9310255" cy="609600"/>
          </a:xfrm>
        </p:spPr>
        <p:txBody>
          <a:bodyPr anchor="t">
            <a:normAutofit fontScale="90000"/>
          </a:bodyPr>
          <a:lstStyle/>
          <a:p>
            <a:pPr algn="ctr"/>
            <a:r>
              <a:rPr lang="cs-CZ" sz="3200" b="1" dirty="0">
                <a:solidFill>
                  <a:srgbClr val="0083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Statistika využívání formuláře pro aktualizaci  1.čtvrtletí roku 2025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D37F42A-FEAA-45E8-8921-D2FBA7B90D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33600"/>
            <a:ext cx="10515600" cy="4043363"/>
          </a:xfrm>
        </p:spPr>
        <p:txBody>
          <a:bodyPr>
            <a:normAutofit/>
          </a:bodyPr>
          <a:lstStyle/>
          <a:p>
            <a:endParaRPr lang="cs-CZ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8A7D8A3-9B3A-46A1-8751-3251F0DF6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49"/>
            <a:ext cx="10515600" cy="365125"/>
          </a:xfrm>
        </p:spPr>
        <p:txBody>
          <a:bodyPr/>
          <a:lstStyle/>
          <a:p>
            <a:pPr algn="ctr"/>
            <a:r>
              <a:rPr lang="pl-PL" dirty="0"/>
              <a:t>Eva Svobodová, NK ČR – Oddělení souborných katalogů  - 16.4.2025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95DE162-CD2E-4057-83F9-1316C49BC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32720" y="6356350"/>
            <a:ext cx="1021080" cy="365125"/>
          </a:xfrm>
        </p:spPr>
        <p:txBody>
          <a:bodyPr/>
          <a:lstStyle/>
          <a:p>
            <a:fld id="{78E236E8-9460-46F5-B13F-2FEC233B9BD3}" type="slidenum">
              <a:rPr lang="cs-CZ" smtClean="0">
                <a:solidFill>
                  <a:srgbClr val="0083A5"/>
                </a:solidFill>
              </a:rPr>
              <a:pPr/>
              <a:t>8</a:t>
            </a:fld>
            <a:endParaRPr lang="cs-CZ" dirty="0">
              <a:solidFill>
                <a:srgbClr val="0083A5"/>
              </a:solidFill>
            </a:endParaRPr>
          </a:p>
        </p:txBody>
      </p:sp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D24ED9D2-A819-4152-BADD-D20D025222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4170984"/>
              </p:ext>
            </p:extLst>
          </p:nvPr>
        </p:nvGraphicFramePr>
        <p:xfrm>
          <a:off x="914400" y="2712720"/>
          <a:ext cx="9528048" cy="19568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2012">
                  <a:extLst>
                    <a:ext uri="{9D8B030D-6E8A-4147-A177-3AD203B41FA5}">
                      <a16:colId xmlns:a16="http://schemas.microsoft.com/office/drawing/2014/main" val="144536168"/>
                    </a:ext>
                  </a:extLst>
                </a:gridCol>
                <a:gridCol w="2382012">
                  <a:extLst>
                    <a:ext uri="{9D8B030D-6E8A-4147-A177-3AD203B41FA5}">
                      <a16:colId xmlns:a16="http://schemas.microsoft.com/office/drawing/2014/main" val="2854720090"/>
                    </a:ext>
                  </a:extLst>
                </a:gridCol>
                <a:gridCol w="2382012">
                  <a:extLst>
                    <a:ext uri="{9D8B030D-6E8A-4147-A177-3AD203B41FA5}">
                      <a16:colId xmlns:a16="http://schemas.microsoft.com/office/drawing/2014/main" val="4110216759"/>
                    </a:ext>
                  </a:extLst>
                </a:gridCol>
                <a:gridCol w="2382012">
                  <a:extLst>
                    <a:ext uri="{9D8B030D-6E8A-4147-A177-3AD203B41FA5}">
                      <a16:colId xmlns:a16="http://schemas.microsoft.com/office/drawing/2014/main" val="2408474564"/>
                    </a:ext>
                  </a:extLst>
                </a:gridCol>
              </a:tblGrid>
              <a:tr h="906466">
                <a:tc>
                  <a:txBody>
                    <a:bodyPr/>
                    <a:lstStyle/>
                    <a:p>
                      <a:r>
                        <a:rPr lang="cs-CZ" dirty="0"/>
                        <a:t>formulář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Připsáno/opraveno pole 910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Smazán  výskyt v poli 910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Zaslána  zpráva  správci SKC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1660508"/>
                  </a:ext>
                </a:extLst>
              </a:tr>
              <a:tr h="525175">
                <a:tc>
                  <a:txBody>
                    <a:bodyPr/>
                    <a:lstStyle/>
                    <a:p>
                      <a:r>
                        <a:rPr lang="cs-CZ" dirty="0"/>
                        <a:t>Pro seriály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400" dirty="0"/>
                        <a:t>15.221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400" dirty="0"/>
                        <a:t>1.960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400" dirty="0"/>
                        <a:t>211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0718218"/>
                  </a:ext>
                </a:extLst>
              </a:tr>
              <a:tr h="525175">
                <a:tc>
                  <a:txBody>
                    <a:bodyPr/>
                    <a:lstStyle/>
                    <a:p>
                      <a:r>
                        <a:rPr lang="cs-CZ" dirty="0"/>
                        <a:t>Pro monografie 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400" dirty="0"/>
                        <a:t>13.043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400" dirty="0"/>
                        <a:t>19.126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400" dirty="0"/>
                        <a:t>1056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78526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774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71831D-6CCC-41A6-BA85-A8B2AD373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086" y="209549"/>
            <a:ext cx="11135714" cy="619507"/>
          </a:xfrm>
        </p:spPr>
        <p:txBody>
          <a:bodyPr>
            <a:normAutofit/>
          </a:bodyPr>
          <a:lstStyle/>
          <a:p>
            <a:pPr algn="ctr"/>
            <a:r>
              <a:rPr lang="cs-CZ" sz="2400" b="1" dirty="0">
                <a:solidFill>
                  <a:srgbClr val="0083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Evidence digitalizace  a  žádost  o číslo ČNB </a:t>
            </a:r>
            <a:endParaRPr lang="cs-CZ" sz="2400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49C9D48-8C14-4107-923D-DC2E3E97D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95016" y="6583554"/>
            <a:ext cx="5824728" cy="140334"/>
          </a:xfrm>
        </p:spPr>
        <p:txBody>
          <a:bodyPr/>
          <a:lstStyle/>
          <a:p>
            <a:r>
              <a:rPr lang="pl-PL" dirty="0"/>
              <a:t>Eva Svobodová, NK ČR – Oddělení souborných katalogů  - 16.4.2025</a:t>
            </a:r>
            <a:endParaRPr lang="cs-CZ" dirty="0"/>
          </a:p>
        </p:txBody>
      </p:sp>
      <p:sp>
        <p:nvSpPr>
          <p:cNvPr id="10" name="Zástupný symbol pro obsah 9">
            <a:extLst>
              <a:ext uri="{FF2B5EF4-FFF2-40B4-BE49-F238E27FC236}">
                <a16:creationId xmlns:a16="http://schemas.microsoft.com/office/drawing/2014/main" id="{64122545-108F-4BAB-BFB4-1D828722E35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3A036694-62A0-4A23-A94F-1F986B3A9B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086" y="760285"/>
            <a:ext cx="7440117" cy="5474334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AD073579-06B0-4C30-8A4E-68000784DD4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4" name="Zástupný symbol pro obsah 7">
            <a:extLst>
              <a:ext uri="{FF2B5EF4-FFF2-40B4-BE49-F238E27FC236}">
                <a16:creationId xmlns:a16="http://schemas.microsoft.com/office/drawing/2014/main" id="{868C0A98-9251-4E3B-B6D3-F355751799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2379" y="3308846"/>
            <a:ext cx="4210182" cy="2157166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20504649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7764D46A1F8F746A98A4CD69AE13DA0" ma:contentTypeVersion="0" ma:contentTypeDescription="Vytvoří nový dokument" ma:contentTypeScope="" ma:versionID="28a6abac86c206c35baa6a23e632a6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2e859ab3f162ac39b5a50c90827832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F38CBF4-BE27-42BD-98F1-A4079A10D6D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6FE1841-928D-4D1C-AE8A-C2E3847E7A71}">
  <ds:schemaRefs>
    <ds:schemaRef ds:uri="http://purl.org/dc/elements/1.1/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C3E30695-DFEB-47E5-BA60-1E7BFAE16A7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473</TotalTime>
  <Words>603</Words>
  <Application>Microsoft Office PowerPoint</Application>
  <PresentationFormat>Širokoúhlá obrazovka</PresentationFormat>
  <Paragraphs>104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Wingdings</vt:lpstr>
      <vt:lpstr>Motiv Office</vt:lpstr>
      <vt:lpstr>On-line  formuláře v Souborném katalogu ČR   (Školení pracovníků MZK)</vt:lpstr>
      <vt:lpstr>On-line  formuláře v SK ČR</vt:lpstr>
      <vt:lpstr>  Druhy on-line formulářů v SK ČR</vt:lpstr>
      <vt:lpstr>Co je  potřeba k práci s on-line formuláři SK ČR</vt:lpstr>
      <vt:lpstr>Prezentace aplikace PowerPoint</vt:lpstr>
      <vt:lpstr>Příklady  zpráv zasílané správci SK ČR </vt:lpstr>
      <vt:lpstr>Prezentace aplikace PowerPoint</vt:lpstr>
      <vt:lpstr>Statistika využívání formuláře pro aktualizaci  1.čtvrtletí roku 2025</vt:lpstr>
      <vt:lpstr>Evidence digitalizace  a  žádost  o číslo ČNB </vt:lpstr>
      <vt:lpstr>Statistika využívání formuláře pro informace o digitalizaci  1.čtvrtletí roku 2025</vt:lpstr>
      <vt:lpstr>On-line formulář pro evidenci excerpce</vt:lpstr>
      <vt:lpstr>Export  záznamů a export  záznamů   pro registr  digitalizace  (RD)   (formuláře se otevírají z vyhledávání)</vt:lpstr>
      <vt:lpstr>Nápověda k exportu pro RD dostupná na  adrese  : https://registrdigitalizace.cz/rdcz/info/data/exportSKC </vt:lpstr>
      <vt:lpstr>On-line formulářů  (MVS a ADR)</vt:lpstr>
      <vt:lpstr>Děkuji  za pozornost  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 (1–2 řádky)</dc:title>
  <dc:creator>Eliášová Tereza</dc:creator>
  <cp:lastModifiedBy>Svobodová Eva</cp:lastModifiedBy>
  <cp:revision>29</cp:revision>
  <dcterms:created xsi:type="dcterms:W3CDTF">2023-02-20T12:23:10Z</dcterms:created>
  <dcterms:modified xsi:type="dcterms:W3CDTF">2025-04-22T07:53:45Z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0x01010017764D46A1F8F746A98A4CD69AE13DA0</vt:lpwstr>
  </property>
</Properties>
</file>