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6" r:id="rId2"/>
    <p:sldId id="269" r:id="rId3"/>
    <p:sldId id="278" r:id="rId4"/>
    <p:sldId id="259" r:id="rId5"/>
    <p:sldId id="314" r:id="rId6"/>
    <p:sldId id="261" r:id="rId7"/>
    <p:sldId id="328" r:id="rId8"/>
    <p:sldId id="324" r:id="rId9"/>
    <p:sldId id="289" r:id="rId10"/>
    <p:sldId id="317" r:id="rId11"/>
    <p:sldId id="270" r:id="rId12"/>
    <p:sldId id="271" r:id="rId13"/>
    <p:sldId id="273" r:id="rId14"/>
    <p:sldId id="327" r:id="rId15"/>
    <p:sldId id="264" r:id="rId16"/>
    <p:sldId id="322" r:id="rId17"/>
    <p:sldId id="323" r:id="rId18"/>
    <p:sldId id="306" r:id="rId19"/>
    <p:sldId id="325" r:id="rId20"/>
    <p:sldId id="326" r:id="rId21"/>
    <p:sldId id="294" r:id="rId22"/>
    <p:sldId id="291" r:id="rId23"/>
    <p:sldId id="320" r:id="rId24"/>
    <p:sldId id="321" r:id="rId25"/>
    <p:sldId id="267" r:id="rId26"/>
  </p:sldIdLst>
  <p:sldSz cx="9144000" cy="6858000" type="screen4x3"/>
  <p:notesSz cx="6669088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95987" autoAdjust="0"/>
  </p:normalViewPr>
  <p:slideViewPr>
    <p:cSldViewPr>
      <p:cViewPr varScale="1">
        <p:scale>
          <a:sx n="91" d="100"/>
          <a:sy n="91" d="100"/>
        </p:scale>
        <p:origin x="62" y="235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DAC0A-4A2D-46D2-BB03-00C85C729C36}" type="datetimeFigureOut">
              <a:rPr lang="cs-CZ" smtClean="0"/>
              <a:t>22.04.2025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7C281-764F-4D01-85A1-8ACBDD5C41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7232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22.04.2025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085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22.04.2025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272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22.04.2025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858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22.04.2025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978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22.04.2025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176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22.04.2025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64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22.04.2025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96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22.04.2025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50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22.04.2025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4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22.04.2025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50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22.04.2025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66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D47A5-4524-4DC0-8BBD-92A41AA83272}" type="datetimeFigureOut">
              <a:rPr lang="cs-CZ" smtClean="0"/>
              <a:t>22.04.2025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36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caslin/spoluprace/jak-prispivat-do-sk-cr/spoluprace-se-sk-cr/on-line-aktualizace-dat-v-bazi-sk-cr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caslin/spoluprace/jak-prispivat-do-sk-cr/sluzby-souborneho-katalogu-cr/jak-spravne-postupovat-nez-zacne-knihovna-digitalizovat-dokument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aleph.nkp.cz/cze/an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maria.bashkova@nkp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aleph.nkp.cz/F/?func=direct&amp;doc_number=000083961&amp;local_base=SK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Seriály v Souborném katalogu ČR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Moravská zemská knihovna Brno </a:t>
            </a:r>
          </a:p>
          <a:p>
            <a:r>
              <a:rPr lang="cs-CZ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16.4.2025</a:t>
            </a:r>
          </a:p>
          <a:p>
            <a:r>
              <a:rPr lang="cs-CZ">
                <a:solidFill>
                  <a:schemeClr val="tx1"/>
                </a:solidFill>
              </a:rPr>
              <a:t>Miroslava </a:t>
            </a:r>
            <a:r>
              <a:rPr lang="cs-CZ" dirty="0">
                <a:solidFill>
                  <a:schemeClr val="tx1"/>
                </a:solidFill>
              </a:rPr>
              <a:t>Kendeová</a:t>
            </a:r>
          </a:p>
          <a:p>
            <a:r>
              <a:rPr lang="cs-CZ" dirty="0">
                <a:solidFill>
                  <a:schemeClr val="tx1"/>
                </a:solidFill>
              </a:rPr>
              <a:t>Maria Bashkova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</p:txBody>
      </p:sp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5868144" y="5733256"/>
            <a:ext cx="3013075" cy="900112"/>
            <a:chOff x="6192440" y="6077767"/>
            <a:chExt cx="3014065" cy="900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440" y="6077767"/>
              <a:ext cx="1619250" cy="900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new_nklogo_rg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632" y="6077767"/>
              <a:ext cx="1285873" cy="9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0908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62" y="116633"/>
            <a:ext cx="5781675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71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/>
              <a:t>Elektronické časopisy – zapsání odběru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Mají-li stejné ISSN jako tištěná verze</a:t>
            </a:r>
          </a:p>
          <a:p>
            <a:pPr>
              <a:buFontTx/>
              <a:buChar char="-"/>
            </a:pPr>
            <a:r>
              <a:rPr lang="cs-CZ" dirty="0"/>
              <a:t>na stejném záznamu – přes on-line formulář aktualizace záznamu</a:t>
            </a:r>
          </a:p>
          <a:p>
            <a:pPr marL="0" indent="0">
              <a:buNone/>
            </a:pPr>
            <a:r>
              <a:rPr lang="cs-CZ" dirty="0"/>
              <a:t>Tištěná verze – pole Roky / Svazky</a:t>
            </a:r>
          </a:p>
          <a:p>
            <a:pPr marL="0" indent="0">
              <a:buNone/>
            </a:pPr>
            <a:r>
              <a:rPr lang="cs-CZ" dirty="0"/>
              <a:t>Elektronická verze – pole Online přístup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(jestliže nejde o volně přístupný zdroj – knihovna uvede v poli Poznámka, např. dostupné pouze z IP adresy)</a:t>
            </a:r>
          </a:p>
        </p:txBody>
      </p:sp>
    </p:spTree>
    <p:extLst>
      <p:ext uri="{BB962C8B-B14F-4D97-AF65-F5344CB8AC3E}">
        <p14:creationId xmlns:p14="http://schemas.microsoft.com/office/powerpoint/2010/main" val="3346962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Jiné ISSN </a:t>
            </a:r>
            <a:r>
              <a:rPr lang="cs-CZ" dirty="0"/>
              <a:t>– nový záznam; záznam na elektronický dokument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Přes formulář se vyplní pole Roky / Svazky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 bibliografickém záznamu – MARC 21 pole 776 (vydání na jiném nosiči)</a:t>
            </a:r>
          </a:p>
        </p:txBody>
      </p:sp>
    </p:spTree>
    <p:extLst>
      <p:ext uri="{BB962C8B-B14F-4D97-AF65-F5344CB8AC3E}">
        <p14:creationId xmlns:p14="http://schemas.microsoft.com/office/powerpoint/2010/main" val="2062855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Nápověda pro správné vyplnění on-line formuláře – Aktualizace odběru</a:t>
            </a:r>
          </a:p>
          <a:p>
            <a:endParaRPr lang="cs-CZ" dirty="0"/>
          </a:p>
          <a:p>
            <a:r>
              <a:rPr lang="cs-CZ" u="sng" dirty="0">
                <a:hlinkClick r:id="rId2"/>
              </a:rPr>
              <a:t>http://www.caslin.cz/caslin/spoluprace/jak-prispivat-do-sk-cr/spoluprace-se-sk-cr/on-line-aktualizace-dat-v-bazi-sk-cr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2470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Další formuláře 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17"/>
            <a:ext cx="8229600" cy="485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74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/>
              <a:t>Evidence digitalizace v SK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Záznam v bázi SKC</a:t>
            </a:r>
          </a:p>
          <a:p>
            <a:pPr marL="0" indent="0">
              <a:buNone/>
            </a:pPr>
            <a:r>
              <a:rPr lang="cs-CZ" u="sng" dirty="0"/>
              <a:t>Využití on-line formuláře:</a:t>
            </a:r>
          </a:p>
          <a:p>
            <a:pPr>
              <a:buFontTx/>
              <a:buChar char="-"/>
            </a:pPr>
            <a:r>
              <a:rPr lang="cs-CZ" dirty="0"/>
              <a:t>připsání sigly a zapsání informace o stavu /přípravě           digitalizace + přidat cestu k </a:t>
            </a:r>
            <a:r>
              <a:rPr lang="cs-CZ" dirty="0" err="1"/>
              <a:t>zdigitalizovanému</a:t>
            </a:r>
            <a:r>
              <a:rPr lang="cs-CZ" dirty="0"/>
              <a:t> dokumentu</a:t>
            </a:r>
          </a:p>
          <a:p>
            <a:pPr>
              <a:buFontTx/>
              <a:buChar char="-"/>
            </a:pPr>
            <a:r>
              <a:rPr lang="cs-CZ" dirty="0"/>
              <a:t>doplnění URL adresy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r>
              <a:rPr lang="cs-CZ" dirty="0"/>
              <a:t>Pokud  titul nemá </a:t>
            </a:r>
            <a:r>
              <a:rPr lang="cs-CZ" dirty="0" err="1"/>
              <a:t>čČNB</a:t>
            </a:r>
            <a:r>
              <a:rPr lang="cs-CZ" dirty="0"/>
              <a:t> – </a:t>
            </a:r>
            <a:r>
              <a:rPr lang="cs-CZ" b="1" dirty="0">
                <a:solidFill>
                  <a:srgbClr val="FF0000"/>
                </a:solidFill>
              </a:rPr>
              <a:t>žádost o </a:t>
            </a:r>
            <a:r>
              <a:rPr lang="cs-CZ" b="1" dirty="0" err="1">
                <a:solidFill>
                  <a:srgbClr val="FF0000"/>
                </a:solidFill>
              </a:rPr>
              <a:t>čČNB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/>
              <a:t>(</a:t>
            </a:r>
            <a:r>
              <a:rPr lang="cs-CZ" u="sng" dirty="0"/>
              <a:t>týká se i monografií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sz="2600" b="1" dirty="0"/>
          </a:p>
          <a:p>
            <a:pPr marL="0" indent="0">
              <a:buNone/>
            </a:pPr>
            <a:r>
              <a:rPr lang="cs-CZ" sz="2600" b="1" dirty="0"/>
              <a:t>Vše potřebné najdete na</a:t>
            </a:r>
          </a:p>
          <a:p>
            <a:pPr marL="0" indent="0">
              <a:buNone/>
            </a:pPr>
            <a:r>
              <a:rPr lang="cs-CZ" sz="2800" dirty="0"/>
              <a:t>http://www.caslin.cz/caslin/spoluprace/jak-prispivat-do-sk-cr/spoluprace-se-sk-cr/aktualizace-udaju-o-digitalizaci-dokumentu-pomoci-on-line-formulare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013823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836712"/>
            <a:ext cx="6304359" cy="548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13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11" y="273049"/>
            <a:ext cx="4753161" cy="5853113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204" y="1663282"/>
            <a:ext cx="5066804" cy="4460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4977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b="1" u="sng" dirty="0"/>
              <a:t>Odkaz na nápovědu – Jak správně postupovat, než začne knihovna digitalizovat</a:t>
            </a:r>
          </a:p>
          <a:p>
            <a:endParaRPr lang="cs-CZ" dirty="0"/>
          </a:p>
          <a:p>
            <a:r>
              <a:rPr lang="cs-CZ" u="sng" dirty="0">
                <a:hlinkClick r:id="rId2"/>
              </a:rPr>
              <a:t>http</a:t>
            </a:r>
            <a:r>
              <a:rPr lang="cs-CZ" u="sng">
                <a:hlinkClick r:id="rId2"/>
              </a:rPr>
              <a:t>://www.caslin.cz/caslin/spoluprace/jak-prispivat-do-sk-cr/sluzby-souborneho-katalogu-cr/jak-spravne-postupovat-nez-zacne-knihovna-digitalizovat-dokument</a:t>
            </a:r>
            <a:r>
              <a:rPr lang="cs-CZ" u="sng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91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7283152" cy="1162050"/>
          </a:xfrm>
        </p:spPr>
        <p:txBody>
          <a:bodyPr>
            <a:normAutofit/>
          </a:bodyPr>
          <a:lstStyle/>
          <a:p>
            <a:pPr algn="ctr"/>
            <a:r>
              <a:rPr lang="cs-CZ" sz="4400" b="0" u="sng" dirty="0"/>
              <a:t>Excerpce seriálů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30" y="1460702"/>
            <a:ext cx="4504089" cy="2664693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70519"/>
            <a:ext cx="5328592" cy="3655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1106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/>
              <a:t>Seriál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u="sng" dirty="0"/>
          </a:p>
          <a:p>
            <a:pPr marL="0" indent="0">
              <a:buNone/>
            </a:pPr>
            <a:r>
              <a:rPr lang="cs-CZ" dirty="0"/>
              <a:t>Pokračující zdroj, postupně vydávaný po jednotlivých částech, obvykle číslovaných, </a:t>
            </a:r>
            <a:r>
              <a:rPr lang="cs-CZ" b="1" dirty="0"/>
              <a:t>bez předem stanovené doby ukončení. </a:t>
            </a:r>
          </a:p>
          <a:p>
            <a:pPr marL="0" indent="0">
              <a:buNone/>
            </a:pPr>
            <a:r>
              <a:rPr lang="cs-CZ" dirty="0"/>
              <a:t>Seriály zahrnují deníky, časopisy, elektronické časopisy, seznamy (adresáře) na pokračování, výroční zprávy, kalendáře a monografické edice.</a:t>
            </a:r>
          </a:p>
        </p:txBody>
      </p:sp>
    </p:spTree>
    <p:extLst>
      <p:ext uri="{BB962C8B-B14F-4D97-AF65-F5344CB8AC3E}">
        <p14:creationId xmlns:p14="http://schemas.microsoft.com/office/powerpoint/2010/main" val="1927914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Formulář pro excerpci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7704856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5397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79296" cy="640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8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Vyhledávání v ANL 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1124744"/>
            <a:ext cx="842493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239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8064895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7658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73049"/>
            <a:ext cx="4546849" cy="5853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Zástupný symbol pro obsah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0888"/>
            <a:ext cx="3898776" cy="4238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1141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4000" dirty="0"/>
              <a:t>Děkuji za pozornost a spolupráci.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2800" dirty="0">
                <a:hlinkClick r:id="rId2"/>
              </a:rPr>
              <a:t>maria.bashkova@nkp.cz</a:t>
            </a:r>
            <a:r>
              <a:rPr lang="cs-CZ" sz="2800" dirty="0"/>
              <a:t> </a:t>
            </a:r>
          </a:p>
          <a:p>
            <a:pPr marL="0" indent="0" algn="ctr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cs-CZ" sz="1600" dirty="0"/>
          </a:p>
          <a:p>
            <a:pPr marL="0" indent="0" algn="ctr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cs-CZ" sz="2800" dirty="0"/>
          </a:p>
        </p:txBody>
      </p:sp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5868144" y="5733256"/>
            <a:ext cx="3013075" cy="900112"/>
            <a:chOff x="6192440" y="6077767"/>
            <a:chExt cx="3014065" cy="900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440" y="6077767"/>
              <a:ext cx="1619250" cy="900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new_nklogo_rg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632" y="6077767"/>
              <a:ext cx="1285873" cy="9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0588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/>
              <a:t>Bibliografický popis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Bibliografický záznam pokračujících zdrojů se vždy vytváří podle prvního vydaného (či dostupného) sešitu/části. U integračních zdrojů jsou podkladem popisu vedle první části i všechny další vydané části.</a:t>
            </a:r>
          </a:p>
          <a:p>
            <a:r>
              <a:rPr lang="cs-CZ" dirty="0"/>
              <a:t>Pokud bibliografický záznam není vytvořen podle prvního sešitu/části, je potřeba vždy zapsat poznámku, na které části je popis založen. Jestliže se zohledňuje více sešitů/částí, uvádíme též poslední zohledněný sešit.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2297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>
                <a:hlinkClick r:id="rId2"/>
              </a:rPr>
              <a:t>Propojení v záznamu seriálu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277072"/>
          </a:xfrm>
        </p:spPr>
        <p:txBody>
          <a:bodyPr>
            <a:normAutofit/>
          </a:bodyPr>
          <a:lstStyle/>
          <a:p>
            <a:r>
              <a:rPr lang="cs-CZ" dirty="0"/>
              <a:t>Informace o vlastníkovi dokumentu (sigla)</a:t>
            </a:r>
          </a:p>
          <a:p>
            <a:r>
              <a:rPr lang="cs-CZ" dirty="0"/>
              <a:t>Do lokálního katalogu knihovny – pole 910 x</a:t>
            </a:r>
          </a:p>
          <a:p>
            <a:r>
              <a:rPr lang="cs-CZ" dirty="0"/>
              <a:t>Na plné texty (volně dostupné, licencované, digitalizované) - pole 856</a:t>
            </a:r>
          </a:p>
          <a:p>
            <a:r>
              <a:rPr lang="cs-CZ" dirty="0"/>
              <a:t>Obálka</a:t>
            </a:r>
          </a:p>
          <a:p>
            <a:r>
              <a:rPr lang="cs-CZ" dirty="0"/>
              <a:t>Na návazné tituly (předcházející a následující název) - 780, 785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9792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Seriálový záznam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417638"/>
            <a:ext cx="5760640" cy="5440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Zástupný symbol pro obsah 5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21204"/>
            <a:ext cx="1817744" cy="5440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623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/>
              <a:t>On-line spolupráce se SK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2565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On-line formuláře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Aktualizace údajů o odběru periodik v SKC</a:t>
            </a:r>
          </a:p>
          <a:p>
            <a:pPr>
              <a:buFontTx/>
              <a:buChar char="-"/>
            </a:pPr>
            <a:r>
              <a:rPr lang="cs-CZ" dirty="0"/>
              <a:t>přípis odběru</a:t>
            </a:r>
          </a:p>
          <a:p>
            <a:pPr>
              <a:buFontTx/>
              <a:buChar char="-"/>
            </a:pPr>
            <a:r>
              <a:rPr lang="cs-CZ" dirty="0"/>
              <a:t>odpis odběru</a:t>
            </a:r>
          </a:p>
          <a:p>
            <a:pPr>
              <a:buFontTx/>
              <a:buChar char="-"/>
            </a:pPr>
            <a:r>
              <a:rPr lang="cs-CZ" dirty="0"/>
              <a:t>zaslání informací k bibliografickým údajům</a:t>
            </a:r>
          </a:p>
          <a:p>
            <a:pPr marL="0" indent="0">
              <a:buNone/>
            </a:pPr>
            <a:r>
              <a:rPr lang="cs-CZ" dirty="0"/>
              <a:t>   </a:t>
            </a:r>
            <a:r>
              <a:rPr lang="cs-CZ" sz="2800" dirty="0"/>
              <a:t>(zkvalitňování záznamu)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dirty="0"/>
              <a:t>Pokud </a:t>
            </a:r>
            <a:r>
              <a:rPr lang="cs-CZ" b="1" dirty="0"/>
              <a:t>nedošlo ke změnám</a:t>
            </a:r>
            <a:r>
              <a:rPr lang="cs-CZ" dirty="0"/>
              <a:t> v odběru periodik, knihovna </a:t>
            </a:r>
            <a:r>
              <a:rPr lang="cs-CZ" b="1" dirty="0"/>
              <a:t>pouze nahlásí tuto skutečnost</a:t>
            </a:r>
            <a:r>
              <a:rPr lang="cs-CZ" dirty="0"/>
              <a:t> správci báze, který změní rok aktualizace u všech knihovnou odebíraných titulů</a:t>
            </a:r>
            <a:endParaRPr lang="cs-CZ" sz="28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1172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H="1">
            <a:off x="8686798" y="1124744"/>
            <a:ext cx="45719" cy="29289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4929411"/>
          </a:xfrm>
        </p:spPr>
        <p:txBody>
          <a:bodyPr>
            <a:normAutofit/>
          </a:bodyPr>
          <a:lstStyle/>
          <a:p>
            <a:r>
              <a:rPr lang="cs-CZ" dirty="0"/>
              <a:t>Pokud </a:t>
            </a:r>
            <a:r>
              <a:rPr lang="cs-CZ" b="1" dirty="0"/>
              <a:t>záznam</a:t>
            </a:r>
            <a:r>
              <a:rPr lang="cs-CZ" dirty="0"/>
              <a:t> na požadovaný titul </a:t>
            </a:r>
            <a:r>
              <a:rPr lang="cs-CZ" b="1" dirty="0"/>
              <a:t>chybí</a:t>
            </a:r>
            <a:r>
              <a:rPr lang="cs-CZ" dirty="0"/>
              <a:t>, je třeba tuto skutečnost nahlásit správci souborného katalogu (nejlépe se všemi potřebnými údaji: název, ISSN, místo vydání, vydavatel, země vydání a roky odběru - a siglu knihovny) a správce záznam do báze zpracuje. </a:t>
            </a:r>
          </a:p>
          <a:p>
            <a:r>
              <a:rPr lang="cs-CZ" dirty="0">
                <a:solidFill>
                  <a:srgbClr val="FF0000"/>
                </a:solidFill>
              </a:rPr>
              <a:t>U seriálů preferujeme přípisy odběrů k již existujícím záznamům seriálů v SK ČR 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2969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Formulář pro on-line aktualizaci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56931"/>
            <a:ext cx="8229600" cy="486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06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586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06388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2264</TotalTime>
  <Words>540</Words>
  <Application>Microsoft Office PowerPoint</Application>
  <PresentationFormat>Předvádění na obrazovce (4:3)</PresentationFormat>
  <Paragraphs>76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8" baseType="lpstr">
      <vt:lpstr>Arial</vt:lpstr>
      <vt:lpstr>Calibri</vt:lpstr>
      <vt:lpstr>Motiv systému Office</vt:lpstr>
      <vt:lpstr>Seriály v Souborném katalogu ČR</vt:lpstr>
      <vt:lpstr>Seriál</vt:lpstr>
      <vt:lpstr>Bibliografický popis</vt:lpstr>
      <vt:lpstr>Propojení v záznamu seriálu</vt:lpstr>
      <vt:lpstr>Seriálový záznam</vt:lpstr>
      <vt:lpstr>On-line spolupráce se SK ČR</vt:lpstr>
      <vt:lpstr>Prezentace aplikace PowerPoint</vt:lpstr>
      <vt:lpstr>Formulář pro on-line aktualizaci</vt:lpstr>
      <vt:lpstr>Prezentace aplikace PowerPoint</vt:lpstr>
      <vt:lpstr>Prezentace aplikace PowerPoint</vt:lpstr>
      <vt:lpstr>Elektronické časopisy – zapsání odběru</vt:lpstr>
      <vt:lpstr>Prezentace aplikace PowerPoint</vt:lpstr>
      <vt:lpstr>Prezentace aplikace PowerPoint</vt:lpstr>
      <vt:lpstr>Další formuláře …</vt:lpstr>
      <vt:lpstr>Evidence digitalizace v SK ČR</vt:lpstr>
      <vt:lpstr>Prezentace aplikace PowerPoint</vt:lpstr>
      <vt:lpstr>Prezentace aplikace PowerPoint</vt:lpstr>
      <vt:lpstr>Prezentace aplikace PowerPoint</vt:lpstr>
      <vt:lpstr>Excerpce seriálů</vt:lpstr>
      <vt:lpstr>Formulář pro excerpci</vt:lpstr>
      <vt:lpstr>Prezentace aplikace PowerPoint</vt:lpstr>
      <vt:lpstr>Vyhledávání v ANL </vt:lpstr>
      <vt:lpstr>Prezentace aplikace PowerPoint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Seriály v Souborném katalogu ČR</dc:title>
  <dc:creator>Kendeová Miroslava</dc:creator>
  <cp:lastModifiedBy>Svobodová Eva</cp:lastModifiedBy>
  <cp:revision>133</cp:revision>
  <cp:lastPrinted>2019-05-29T09:27:39Z</cp:lastPrinted>
  <dcterms:created xsi:type="dcterms:W3CDTF">2013-04-19T06:37:14Z</dcterms:created>
  <dcterms:modified xsi:type="dcterms:W3CDTF">2025-04-22T07:56:36Z</dcterms:modified>
</cp:coreProperties>
</file>